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820" r:id="rId1"/>
    <p:sldMasterId id="2147483911" r:id="rId2"/>
  </p:sldMasterIdLst>
  <p:notesMasterIdLst>
    <p:notesMasterId r:id="rId22"/>
  </p:notesMasterIdLst>
  <p:handoutMasterIdLst>
    <p:handoutMasterId r:id="rId23"/>
  </p:handoutMasterIdLst>
  <p:sldIdLst>
    <p:sldId id="366" r:id="rId3"/>
    <p:sldId id="414" r:id="rId4"/>
    <p:sldId id="401" r:id="rId5"/>
    <p:sldId id="402" r:id="rId6"/>
    <p:sldId id="415" r:id="rId7"/>
    <p:sldId id="370" r:id="rId8"/>
    <p:sldId id="405" r:id="rId9"/>
    <p:sldId id="380" r:id="rId10"/>
    <p:sldId id="411" r:id="rId11"/>
    <p:sldId id="395" r:id="rId12"/>
    <p:sldId id="408" r:id="rId13"/>
    <p:sldId id="412" r:id="rId14"/>
    <p:sldId id="400" r:id="rId15"/>
    <p:sldId id="416" r:id="rId16"/>
    <p:sldId id="371" r:id="rId17"/>
    <p:sldId id="398" r:id="rId18"/>
    <p:sldId id="413" r:id="rId19"/>
    <p:sldId id="406" r:id="rId20"/>
    <p:sldId id="396" r:id="rId21"/>
  </p:sldIdLst>
  <p:sldSz cx="9906000" cy="6858000" type="A4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DF728F10-41B6-459F-9221-719208AE7984}">
          <p14:sldIdLst>
            <p14:sldId id="366"/>
            <p14:sldId id="414"/>
            <p14:sldId id="401"/>
            <p14:sldId id="402"/>
            <p14:sldId id="415"/>
            <p14:sldId id="370"/>
            <p14:sldId id="405"/>
            <p14:sldId id="380"/>
            <p14:sldId id="411"/>
            <p14:sldId id="395"/>
            <p14:sldId id="408"/>
            <p14:sldId id="412"/>
            <p14:sldId id="400"/>
            <p14:sldId id="416"/>
            <p14:sldId id="371"/>
            <p14:sldId id="398"/>
            <p14:sldId id="413"/>
            <p14:sldId id="406"/>
            <p14:sldId id="396"/>
          </p14:sldIdLst>
        </p14:section>
        <p14:section name="Раздел без заголовка" id="{F7B1A64B-40B9-48EB-86BF-264237EED4C1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003D7A"/>
    <a:srgbClr val="CCECFF"/>
    <a:srgbClr val="99CCFF"/>
    <a:srgbClr val="000099"/>
    <a:srgbClr val="000066"/>
    <a:srgbClr val="CCFFFF"/>
    <a:srgbClr val="ABD5FF"/>
    <a:srgbClr val="00478E"/>
    <a:srgbClr val="005C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002" autoAdjust="0"/>
    <p:restoredTop sz="98901" autoAdjust="0"/>
  </p:normalViewPr>
  <p:slideViewPr>
    <p:cSldViewPr snapToGrid="0">
      <p:cViewPr>
        <p:scale>
          <a:sx n="100" d="100"/>
          <a:sy n="100" d="100"/>
        </p:scale>
        <p:origin x="-1644" y="-43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75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Saphir\public\&#1054;&#1058;&#1044;&#1045;&#1051;%20&#1069;&#1050;&#1054;&#1053;&#1054;&#1052;&#1048;&#1050;&#1048;%20&#1048;%20&#1056;&#1040;&#1047;&#1042;&#1048;&#1058;&#1048;&#1071;\&#1054;&#1073;&#1084;&#1077;&#1085;\-%20&#1052;&#1080;&#1090;&#1088;&#1086;&#1092;&#1072;&#1085;&#1086;&#1074;&#1072;%20&#1040;&#1053;\3%20-%20&#1044;&#1045;&#1052;&#1054;&#1043;&#1056;&#1040;&#1060;&#1048;&#1071;%20&#1087;&#1086;&#1089;&#1083;&#1077;%20&#1042;&#1055;&#1053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&#1076;&#1080;&#1089;&#1082;%20&#1076;\&#1052;&#1054;&#1048;%20&#1044;&#1054;&#1050;&#1059;&#1052;&#1045;&#1053;&#1058;&#1067;\&#1048;&#1053;&#1042;&#1045;&#1057;&#1058;&#1055;&#1056;&#1054;&#1045;&#1050;&#1058;&#1067;\&#1048;&#1085;&#1074;&#1077;&#1089;&#1090;&#1087;&#1088;&#1086;&#1077;&#1082;&#1090;&#1099;%20&#1052;&#1054;%20&#1075;.&#1057;&#1072;&#1103;&#1085;&#1086;&#1075;&#1086;&#1088;&#1089;&#1082;%20-%202024\2024%20-%20&#1087;&#1088;&#1080;&#1083;&#1086;&#1078;&#1077;&#1085;&#1080;&#1077;%20&#1082;%20&#1057;&#1090;&#1088;&#1072;&#1090;&#1077;&#1075;&#1080;&#1080;%20&#1052;&#1054;%20&#1075;%20&#1057;&#1072;&#1103;&#1085;&#1086;&#1075;&#1086;&#1088;&#1089;&#1082;%20(&#1092;&#1077;&#1074;&#1088;%202024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ru-RU"/>
              <a:t>Динамика инвестициий  МО г.Саяногорск </a:t>
            </a:r>
          </a:p>
        </c:rich>
      </c:tx>
      <c:layout>
        <c:manualLayout>
          <c:xMode val="edge"/>
          <c:yMode val="edge"/>
          <c:x val="0.31840942807050304"/>
          <c:y val="1.3786129494549377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9671760397539246E-2"/>
          <c:y val="5.8963871847307434E-2"/>
          <c:w val="0.89298787256336043"/>
          <c:h val="0.85723752530933617"/>
        </c:manualLayout>
      </c:layout>
      <c:lineChart>
        <c:grouping val="standard"/>
        <c:varyColors val="0"/>
        <c:ser>
          <c:idx val="0"/>
          <c:order val="0"/>
          <c:tx>
            <c:strRef>
              <c:f>Диаграммы!$A$128</c:f>
              <c:strCache>
                <c:ptCount val="1"/>
                <c:pt idx="0">
                  <c:v>Инвестиции в основной капитал по всем источникам финансирования  (млн.руб.)</c:v>
                </c:pt>
              </c:strCache>
            </c:strRef>
          </c:tx>
          <c:dLbls>
            <c:dLbl>
              <c:idx val="0"/>
              <c:layout>
                <c:manualLayout>
                  <c:x val="-3.9446148114555109E-2"/>
                  <c:y val="-2.68871379021732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9395426813610754E-2"/>
                  <c:y val="-1.984954853032968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9.5983120173881303E-3"/>
                  <c:y val="-2.266458427906707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1.5125689072419084E-2"/>
                  <c:y val="-3.110969152527956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Диаграммы!$N$127:$Z$127</c:f>
              <c:strCache>
                <c:ptCount val="13"/>
                <c:pt idx="0">
                  <c:v>2018 г.</c:v>
                </c:pt>
                <c:pt idx="1">
                  <c:v>2019 г.</c:v>
                </c:pt>
                <c:pt idx="2">
                  <c:v>2020 г.</c:v>
                </c:pt>
                <c:pt idx="3">
                  <c:v>2021 г.</c:v>
                </c:pt>
                <c:pt idx="4">
                  <c:v>2022 г.</c:v>
                </c:pt>
                <c:pt idx="5">
                  <c:v>2023 г.</c:v>
                </c:pt>
                <c:pt idx="6">
                  <c:v>2024 г.</c:v>
                </c:pt>
                <c:pt idx="7">
                  <c:v>2025 г.</c:v>
                </c:pt>
                <c:pt idx="8">
                  <c:v>2026 г.</c:v>
                </c:pt>
                <c:pt idx="9">
                  <c:v>2027 г.</c:v>
                </c:pt>
                <c:pt idx="10">
                  <c:v>2028 г.</c:v>
                </c:pt>
                <c:pt idx="11">
                  <c:v>2029 г.</c:v>
                </c:pt>
                <c:pt idx="12">
                  <c:v>2030 г.</c:v>
                </c:pt>
              </c:strCache>
            </c:strRef>
          </c:cat>
          <c:val>
            <c:numRef>
              <c:f>Диаграммы!$N$128:$Z$128</c:f>
              <c:numCache>
                <c:formatCode>_(* #,##0.0_);_(* \(#,##0.0\);_(* "-"??_);_(@_)</c:formatCode>
                <c:ptCount val="13"/>
                <c:pt idx="0">
                  <c:v>2708.4032483670999</c:v>
                </c:pt>
                <c:pt idx="1">
                  <c:v>4327.9261107854545</c:v>
                </c:pt>
                <c:pt idx="2">
                  <c:v>9766.5487729894412</c:v>
                </c:pt>
                <c:pt idx="3">
                  <c:v>11807.717242509629</c:v>
                </c:pt>
                <c:pt idx="4">
                  <c:v>9017.5306891285818</c:v>
                </c:pt>
                <c:pt idx="5">
                  <c:v>7864.8319410980394</c:v>
                </c:pt>
                <c:pt idx="6">
                  <c:v>5035.6516056338296</c:v>
                </c:pt>
                <c:pt idx="7">
                  <c:v>3404.6321046035046</c:v>
                </c:pt>
                <c:pt idx="8">
                  <c:v>2023.456370926317</c:v>
                </c:pt>
                <c:pt idx="9">
                  <c:v>1792.5865966096549</c:v>
                </c:pt>
                <c:pt idx="10">
                  <c:v>2258.181378105869</c:v>
                </c:pt>
                <c:pt idx="11">
                  <c:v>2336.5196111758351</c:v>
                </c:pt>
                <c:pt idx="12">
                  <c:v>1276.5292122842361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Диаграммы!$A$137</c:f>
              <c:strCache>
                <c:ptCount val="1"/>
                <c:pt idx="0">
                  <c:v>Инвестиции без учета градообразующих предприятий</c:v>
                </c:pt>
              </c:strCache>
            </c:strRef>
          </c:tx>
          <c:dLbls>
            <c:dLbl>
              <c:idx val="12"/>
              <c:delete val="1"/>
            </c:dLbl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Диаграммы!$N$127:$Z$127</c:f>
              <c:strCache>
                <c:ptCount val="13"/>
                <c:pt idx="0">
                  <c:v>2018 г.</c:v>
                </c:pt>
                <c:pt idx="1">
                  <c:v>2019 г.</c:v>
                </c:pt>
                <c:pt idx="2">
                  <c:v>2020 г.</c:v>
                </c:pt>
                <c:pt idx="3">
                  <c:v>2021 г.</c:v>
                </c:pt>
                <c:pt idx="4">
                  <c:v>2022 г.</c:v>
                </c:pt>
                <c:pt idx="5">
                  <c:v>2023 г.</c:v>
                </c:pt>
                <c:pt idx="6">
                  <c:v>2024 г.</c:v>
                </c:pt>
                <c:pt idx="7">
                  <c:v>2025 г.</c:v>
                </c:pt>
                <c:pt idx="8">
                  <c:v>2026 г.</c:v>
                </c:pt>
                <c:pt idx="9">
                  <c:v>2027 г.</c:v>
                </c:pt>
                <c:pt idx="10">
                  <c:v>2028 г.</c:v>
                </c:pt>
                <c:pt idx="11">
                  <c:v>2029 г.</c:v>
                </c:pt>
                <c:pt idx="12">
                  <c:v>2030 г.</c:v>
                </c:pt>
              </c:strCache>
            </c:strRef>
          </c:cat>
          <c:val>
            <c:numRef>
              <c:f>Диаграммы!$N$137:$Z$137</c:f>
              <c:numCache>
                <c:formatCode>#,##0.0</c:formatCode>
                <c:ptCount val="13"/>
                <c:pt idx="0">
                  <c:v>1787.9032483670999</c:v>
                </c:pt>
                <c:pt idx="1">
                  <c:v>597.20911078545441</c:v>
                </c:pt>
                <c:pt idx="2">
                  <c:v>1825.270772989441</c:v>
                </c:pt>
                <c:pt idx="3">
                  <c:v>1267.5452425096282</c:v>
                </c:pt>
                <c:pt idx="4">
                  <c:v>1097.8726891285824</c:v>
                </c:pt>
                <c:pt idx="5">
                  <c:v>1315.1602127560411</c:v>
                </c:pt>
                <c:pt idx="6">
                  <c:v>1220.6116056338292</c:v>
                </c:pt>
                <c:pt idx="7">
                  <c:v>1345.2921046035044</c:v>
                </c:pt>
                <c:pt idx="8">
                  <c:v>1249.2963709263172</c:v>
                </c:pt>
                <c:pt idx="9">
                  <c:v>1245.6465966096548</c:v>
                </c:pt>
                <c:pt idx="10">
                  <c:v>1275.2013781058693</c:v>
                </c:pt>
                <c:pt idx="11">
                  <c:v>1267.2096111758351</c:v>
                </c:pt>
                <c:pt idx="12">
                  <c:v>1276.5292122842361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7726208"/>
        <c:axId val="117891840"/>
      </c:lineChart>
      <c:catAx>
        <c:axId val="1177262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17891840"/>
        <c:crosses val="autoZero"/>
        <c:auto val="1"/>
        <c:lblAlgn val="ctr"/>
        <c:lblOffset val="100"/>
        <c:noMultiLvlLbl val="0"/>
      </c:catAx>
      <c:valAx>
        <c:axId val="117891840"/>
        <c:scaling>
          <c:orientation val="minMax"/>
        </c:scaling>
        <c:delete val="0"/>
        <c:axPos val="l"/>
        <c:numFmt formatCode="_(* #,##0.0_);_(* \(#,##0.0\);_(* &quot;-&quot;??_);_(@_)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17726208"/>
        <c:crosses val="autoZero"/>
        <c:crossBetween val="between"/>
      </c:valAx>
    </c:plotArea>
    <c:legend>
      <c:legendPos val="b"/>
      <c:legendEntry>
        <c:idx val="0"/>
        <c:txPr>
          <a:bodyPr/>
          <a:lstStyle/>
          <a:p>
            <a:pPr>
              <a:defRPr sz="101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</c:legendEntry>
      <c:layout>
        <c:manualLayout>
          <c:xMode val="edge"/>
          <c:yMode val="edge"/>
          <c:x val="6.3111740479080428E-2"/>
          <c:y val="0.95768128983876999"/>
          <c:w val="0.89999995643698061"/>
          <c:h val="2.5417129607265387E-2"/>
        </c:manualLayout>
      </c:layout>
      <c:overlay val="0"/>
      <c:txPr>
        <a:bodyPr/>
        <a:lstStyle/>
        <a:p>
          <a:pPr>
            <a:defRPr sz="101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noFill/>
    <a:scene3d>
      <a:camera prst="orthographicFront"/>
      <a:lightRig rig="threePt" dir="t"/>
    </a:scene3d>
    <a:sp3d prstMaterial="dkEdge"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defRPr>
            </a:pPr>
            <a:r>
              <a:rPr lang="ru-RU" sz="140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Источники</a:t>
            </a:r>
            <a:r>
              <a:rPr lang="ru-RU" sz="1400" baseline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финансирования на 2024-2030 гг.</a:t>
            </a:r>
            <a:endParaRPr lang="ru-RU" sz="140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c:rich>
      </c:tx>
      <c:layout/>
      <c:overlay val="0"/>
    </c:title>
    <c:autoTitleDeleted val="0"/>
    <c:view3D>
      <c:rotX val="30"/>
      <c:rotY val="14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3.2886952544784818E-2"/>
                  <c:y val="1.1337106020687689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2.5297655803680629E-3"/>
                  <c:y val="3.4011318062063069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8.5695119995344668E-2"/>
                  <c:y val="-1.6053329398662192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4.5063010152305875E-3"/>
                  <c:y val="-1.6365826479069621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.0%" sourceLinked="0"/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'Прил.5 к Стартегии'!$B$290:$B$293</c:f>
              <c:strCache>
                <c:ptCount val="4"/>
                <c:pt idx="0">
                  <c:v>федеральный бюджет</c:v>
                </c:pt>
                <c:pt idx="1">
                  <c:v>республиканский бюджет</c:v>
                </c:pt>
                <c:pt idx="2">
                  <c:v>местный бюджет</c:v>
                </c:pt>
                <c:pt idx="3">
                  <c:v>внебюджетные</c:v>
                </c:pt>
              </c:strCache>
            </c:strRef>
          </c:cat>
          <c:val>
            <c:numRef>
              <c:f>'Прил.5 к Стартегии'!$M$290:$M$293</c:f>
              <c:numCache>
                <c:formatCode>#,##0.0</c:formatCode>
                <c:ptCount val="4"/>
                <c:pt idx="0">
                  <c:v>13.198700000000001</c:v>
                </c:pt>
                <c:pt idx="1">
                  <c:v>97.425912819999994</c:v>
                </c:pt>
                <c:pt idx="2">
                  <c:v>61.2491184828</c:v>
                </c:pt>
                <c:pt idx="3">
                  <c:v>4561.933</c:v>
                </c:pt>
              </c:numCache>
            </c:numRef>
          </c:val>
        </c:ser>
        <c:ser>
          <c:idx val="1"/>
          <c:order val="1"/>
          <c:explosion val="25"/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'Прил.5 к Стартегии'!$B$290:$B$293</c:f>
              <c:strCache>
                <c:ptCount val="4"/>
                <c:pt idx="0">
                  <c:v>федеральный бюджет</c:v>
                </c:pt>
                <c:pt idx="1">
                  <c:v>республиканский бюджет</c:v>
                </c:pt>
                <c:pt idx="2">
                  <c:v>местный бюджет</c:v>
                </c:pt>
                <c:pt idx="3">
                  <c:v>внебюджетные</c:v>
                </c:pt>
              </c:strCache>
            </c:strRef>
          </c:cat>
          <c:val>
            <c:numRef>
              <c:f>'Прил.5 к Стартегии'!$N$290:$N$293</c:f>
              <c:numCache>
                <c:formatCode>#,##0.0</c:formatCode>
                <c:ptCount val="4"/>
                <c:pt idx="0">
                  <c:v>893.49851696148789</c:v>
                </c:pt>
                <c:pt idx="1">
                  <c:v>207.62697693900492</c:v>
                </c:pt>
                <c:pt idx="2">
                  <c:v>61.392270579187183</c:v>
                </c:pt>
                <c:pt idx="3">
                  <c:v>2957.8460000000005</c:v>
                </c:pt>
              </c:numCache>
            </c:numRef>
          </c:val>
        </c:ser>
        <c:ser>
          <c:idx val="2"/>
          <c:order val="2"/>
          <c:explosion val="25"/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'Прил.5 к Стартегии'!$B$290:$B$293</c:f>
              <c:strCache>
                <c:ptCount val="4"/>
                <c:pt idx="0">
                  <c:v>федеральный бюджет</c:v>
                </c:pt>
                <c:pt idx="1">
                  <c:v>республиканский бюджет</c:v>
                </c:pt>
                <c:pt idx="2">
                  <c:v>местный бюджет</c:v>
                </c:pt>
                <c:pt idx="3">
                  <c:v>внебюджетные</c:v>
                </c:pt>
              </c:strCache>
            </c:strRef>
          </c:cat>
          <c:val>
            <c:numRef>
              <c:f>'Прил.5 к Стартегии'!$O$290:$O$293</c:f>
              <c:numCache>
                <c:formatCode>#,##0.0</c:formatCode>
                <c:ptCount val="4"/>
                <c:pt idx="0">
                  <c:v>978.60348460263538</c:v>
                </c:pt>
                <c:pt idx="1">
                  <c:v>221.15553525047193</c:v>
                </c:pt>
                <c:pt idx="2">
                  <c:v>61.437875827212807</c:v>
                </c:pt>
                <c:pt idx="3">
                  <c:v>2404.7206000000001</c:v>
                </c:pt>
              </c:numCache>
            </c:numRef>
          </c:val>
        </c:ser>
        <c:ser>
          <c:idx val="3"/>
          <c:order val="3"/>
          <c:explosion val="25"/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'Прил.5 к Стартегии'!$B$290:$B$293</c:f>
              <c:strCache>
                <c:ptCount val="4"/>
                <c:pt idx="0">
                  <c:v>федеральный бюджет</c:v>
                </c:pt>
                <c:pt idx="1">
                  <c:v>республиканский бюджет</c:v>
                </c:pt>
                <c:pt idx="2">
                  <c:v>местный бюджет</c:v>
                </c:pt>
                <c:pt idx="3">
                  <c:v>внебюджетные</c:v>
                </c:pt>
              </c:strCache>
            </c:strRef>
          </c:cat>
          <c:val>
            <c:numRef>
              <c:f>'Прил.5 к Стартегии'!$P$290:$P$293</c:f>
              <c:numCache>
                <c:formatCode>#,##0.0</c:formatCode>
                <c:ptCount val="4"/>
                <c:pt idx="0">
                  <c:v>803.21064285637419</c:v>
                </c:pt>
                <c:pt idx="1">
                  <c:v>213.96710755325134</c:v>
                </c:pt>
                <c:pt idx="2">
                  <c:v>45.313572933734406</c:v>
                </c:pt>
                <c:pt idx="3">
                  <c:v>2203.5769999999998</c:v>
                </c:pt>
              </c:numCache>
            </c:numRef>
          </c:val>
        </c:ser>
        <c:ser>
          <c:idx val="4"/>
          <c:order val="4"/>
          <c:explosion val="25"/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'Прил.5 к Стартегии'!$B$290:$B$293</c:f>
              <c:strCache>
                <c:ptCount val="4"/>
                <c:pt idx="0">
                  <c:v>федеральный бюджет</c:v>
                </c:pt>
                <c:pt idx="1">
                  <c:v>республиканский бюджет</c:v>
                </c:pt>
                <c:pt idx="2">
                  <c:v>местный бюджет</c:v>
                </c:pt>
                <c:pt idx="3">
                  <c:v>внебюджетные</c:v>
                </c:pt>
              </c:strCache>
            </c:strRef>
          </c:cat>
          <c:val>
            <c:numRef>
              <c:f>'Прил.5 к Стартегии'!$Q$290:$Q$293</c:f>
              <c:numCache>
                <c:formatCode>#,##0.0</c:formatCode>
                <c:ptCount val="4"/>
                <c:pt idx="0">
                  <c:v>586.04840000000002</c:v>
                </c:pt>
                <c:pt idx="1">
                  <c:v>132.44160000000002</c:v>
                </c:pt>
                <c:pt idx="2">
                  <c:v>29.815000000000001</c:v>
                </c:pt>
                <c:pt idx="3">
                  <c:v>2387.422</c:v>
                </c:pt>
              </c:numCache>
            </c:numRef>
          </c:val>
        </c:ser>
        <c:ser>
          <c:idx val="5"/>
          <c:order val="5"/>
          <c:explosion val="25"/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'Прил.5 к Стартегии'!$B$290:$B$293</c:f>
              <c:strCache>
                <c:ptCount val="4"/>
                <c:pt idx="0">
                  <c:v>федеральный бюджет</c:v>
                </c:pt>
                <c:pt idx="1">
                  <c:v>республиканский бюджет</c:v>
                </c:pt>
                <c:pt idx="2">
                  <c:v>местный бюджет</c:v>
                </c:pt>
                <c:pt idx="3">
                  <c:v>внебюджетные</c:v>
                </c:pt>
              </c:strCache>
            </c:strRef>
          </c:cat>
          <c:val>
            <c:numRef>
              <c:f>'Прил.5 к Стартегии'!$R$290:$R$293</c:f>
              <c:numCache>
                <c:formatCode>#,##0.0</c:formatCode>
                <c:ptCount val="4"/>
                <c:pt idx="0">
                  <c:v>171.51143264000001</c:v>
                </c:pt>
                <c:pt idx="1">
                  <c:v>49.548903359999997</c:v>
                </c:pt>
                <c:pt idx="2">
                  <c:v>9.9473639999999985</c:v>
                </c:pt>
                <c:pt idx="3">
                  <c:v>2463.4898999999996</c:v>
                </c:pt>
              </c:numCache>
            </c:numRef>
          </c:val>
        </c:ser>
        <c:ser>
          <c:idx val="6"/>
          <c:order val="6"/>
          <c:explosion val="25"/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'Прил.5 к Стартегии'!$B$290:$B$293</c:f>
              <c:strCache>
                <c:ptCount val="4"/>
                <c:pt idx="0">
                  <c:v>федеральный бюджет</c:v>
                </c:pt>
                <c:pt idx="1">
                  <c:v>республиканский бюджет</c:v>
                </c:pt>
                <c:pt idx="2">
                  <c:v>местный бюджет</c:v>
                </c:pt>
                <c:pt idx="3">
                  <c:v>внебюджетные</c:v>
                </c:pt>
              </c:strCache>
            </c:strRef>
          </c:cat>
          <c:val>
            <c:numRef>
              <c:f>'Прил.5 к Стартегии'!$S$290:$S$293</c:f>
              <c:numCache>
                <c:formatCode>#,##0.0</c:formatCode>
                <c:ptCount val="4"/>
                <c:pt idx="0">
                  <c:v>100.86552764</c:v>
                </c:pt>
                <c:pt idx="1">
                  <c:v>48.835308359999992</c:v>
                </c:pt>
                <c:pt idx="2">
                  <c:v>6.9740640000000003</c:v>
                </c:pt>
                <c:pt idx="3">
                  <c:v>1385.9206999999999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  <c:txPr>
        <a:bodyPr/>
        <a:lstStyle/>
        <a:p>
          <a:pPr rtl="0">
            <a:defRPr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D824D1-89DE-45EA-AD3A-DE905456FB1A}" type="doc">
      <dgm:prSet loTypeId="urn:microsoft.com/office/officeart/2008/layout/VerticalCurvedList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E9A3298-1546-4AF7-B513-5569F84E9DD3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500" b="0" cap="none" spc="0" baseline="0" dirty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</a:rPr>
            <a:t>Высокая </a:t>
          </a:r>
          <a:r>
            <a:rPr lang="ru-RU" sz="1500" b="0" cap="none" spc="0" baseline="0" dirty="0" err="1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</a:rPr>
            <a:t>энергообеспеченность</a:t>
          </a:r>
          <a:r>
            <a:rPr lang="ru-RU" sz="1500" b="0" cap="none" spc="0" baseline="0" dirty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</a:rPr>
            <a:t>, наличие свободных мощностей электро-, тепло- и водоснабжение </a:t>
          </a:r>
        </a:p>
      </dgm:t>
    </dgm:pt>
    <dgm:pt modelId="{5D8D0F20-5099-4A85-ACAB-71B50A57CD59}" type="parTrans" cxnId="{7ABDD630-40BB-4572-A479-460CCEB299D9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11159E37-D75B-4564-9BE1-F86E02CC0941}" type="sibTrans" cxnId="{7ABDD630-40BB-4572-A479-460CCEB299D9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3E398F8B-D851-49C2-9FCC-DC0F86B722A7}">
      <dgm:prSet phldrT="[Текст]" custT="1"/>
      <dgm:spPr/>
      <dgm:t>
        <a:bodyPr/>
        <a:lstStyle/>
        <a:p>
          <a:r>
            <a:rPr lang="ru-RU" sz="1500" b="0" cap="none" spc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Запасы  полезных ископаемых:  природного камня (мрамора, гранита, жадеита),  инертных материалов</a:t>
          </a:r>
          <a:endParaRPr lang="ru-RU" sz="1500" b="0" cap="none" spc="0" dirty="0">
            <a:ln w="18415" cmpd="sng">
              <a:prstDash val="solid"/>
            </a:ln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9D4DEDD6-04C3-43C8-B7EC-C81CC0051CDE}" type="parTrans" cxnId="{94AE7145-0A23-4D1A-96D7-03DE88A5B861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BCDFA8B3-BCF0-4D96-B5C9-426FAA5B9DC8}" type="sibTrans" cxnId="{94AE7145-0A23-4D1A-96D7-03DE88A5B861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853C2C05-0E75-435C-98CF-7B485F695DB3}">
      <dgm:prSet phldrT="[Текст]" custT="1"/>
      <dgm:spPr/>
      <dgm:t>
        <a:bodyPr/>
        <a:lstStyle/>
        <a:p>
          <a:r>
            <a:rPr lang="ru-RU" sz="1500" b="0" cap="none" spc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Наличие территорий для размещения объектов промышленного производства,  жилищного строительства, социальных объектов</a:t>
          </a:r>
          <a:endParaRPr lang="ru-RU" sz="1500" b="0" cap="none" spc="0" dirty="0">
            <a:ln w="18415" cmpd="sng">
              <a:prstDash val="solid"/>
            </a:ln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F3BE426F-75EE-4517-AE07-69FDA73E7E59}" type="parTrans" cxnId="{8078E996-B3C0-4BE9-B154-120B860D0CE1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70B329B1-E576-4DC3-BBCA-3FDDE6536A0F}" type="sibTrans" cxnId="{8078E996-B3C0-4BE9-B154-120B860D0CE1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A5D1FF31-89BD-4208-AE12-931A0C6B44A0}">
      <dgm:prSet phldrT="[Текст]" custT="1"/>
      <dgm:spPr/>
      <dgm:t>
        <a:bodyPr/>
        <a:lstStyle/>
        <a:p>
          <a:r>
            <a:rPr lang="ru-RU" sz="1500" b="0" cap="none" spc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Свободные трудовые ресурсы, наличие системы подготовки кадров (Саяно-Шушенский филиал СФУ,  Саяногорский политехнический техникум,  СТЭМИ)</a:t>
          </a:r>
          <a:endParaRPr lang="ru-RU" sz="1500" b="0" cap="none" spc="0" dirty="0">
            <a:ln w="18415" cmpd="sng">
              <a:prstDash val="solid"/>
            </a:ln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0DD1C971-9B3A-44D9-8EF9-72F8F4ED1707}" type="parTrans" cxnId="{2CC7F09F-B0E6-462D-9CA6-7ED875CAE10C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B042808B-7DB7-4BC7-89DA-6FE4D0C055EE}" type="sibTrans" cxnId="{2CC7F09F-B0E6-462D-9CA6-7ED875CAE10C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546347E2-6BDB-4C8C-A360-52F634C4BD01}">
      <dgm:prSet phldrT="[Текст]" custT="1"/>
      <dgm:spPr/>
      <dgm:t>
        <a:bodyPr/>
        <a:lstStyle/>
        <a:p>
          <a:r>
            <a:rPr lang="ru-RU" sz="1500" b="0" cap="none" spc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Доступное жилье, развитая социальная сеть: образования, культуры, спорта, досуга и отдыха</a:t>
          </a:r>
          <a:endParaRPr lang="ru-RU" sz="1500" b="0" cap="none" spc="0" dirty="0">
            <a:ln w="18415" cmpd="sng">
              <a:prstDash val="solid"/>
            </a:ln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944BFEE9-3BDB-4010-9D34-E7AF8B23A779}" type="parTrans" cxnId="{61286083-E314-4E4F-8F77-64A6A244F254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6C00FC07-E317-4231-98B7-0A1CB1B20168}" type="sibTrans" cxnId="{61286083-E314-4E4F-8F77-64A6A244F254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5A1B5A99-4D8B-405C-90CC-BE031596A023}">
      <dgm:prSet phldrT="[Текст]" custT="1"/>
      <dgm:spPr/>
      <dgm:t>
        <a:bodyPr/>
        <a:lstStyle/>
        <a:p>
          <a:r>
            <a:rPr lang="ru-RU" sz="1500" b="0" cap="none" spc="0" dirty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Наличие рекреационных ресурсов для развития туризма: река Енисей, горы Западные Саяны, леса,  историко-культурный потенциал территории</a:t>
          </a:r>
          <a:endParaRPr lang="ru-RU" sz="1500" b="0" cap="none" spc="0" dirty="0">
            <a:ln w="18415" cmpd="sng">
              <a:prstDash val="solid"/>
            </a:ln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3D9044F7-D585-4476-B9F7-DB7CFB1F8DAD}" type="parTrans" cxnId="{7D73050C-42D6-489F-BDB3-25FE8CE0D537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858F7206-8362-42C8-A17A-6785C09FB381}" type="sibTrans" cxnId="{7D73050C-42D6-489F-BDB3-25FE8CE0D537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869CA4DF-970C-42D1-B3CC-DDE0EDC739ED}" type="pres">
      <dgm:prSet presAssocID="{0AD824D1-89DE-45EA-AD3A-DE905456FB1A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C98799EF-39A5-415B-A819-3165BF660036}" type="pres">
      <dgm:prSet presAssocID="{0AD824D1-89DE-45EA-AD3A-DE905456FB1A}" presName="Name1" presStyleCnt="0"/>
      <dgm:spPr/>
      <dgm:t>
        <a:bodyPr/>
        <a:lstStyle/>
        <a:p>
          <a:endParaRPr lang="ru-RU"/>
        </a:p>
      </dgm:t>
    </dgm:pt>
    <dgm:pt modelId="{6027BB15-9866-487A-8112-2C6DE6F36948}" type="pres">
      <dgm:prSet presAssocID="{0AD824D1-89DE-45EA-AD3A-DE905456FB1A}" presName="cycle" presStyleCnt="0"/>
      <dgm:spPr/>
      <dgm:t>
        <a:bodyPr/>
        <a:lstStyle/>
        <a:p>
          <a:endParaRPr lang="ru-RU"/>
        </a:p>
      </dgm:t>
    </dgm:pt>
    <dgm:pt modelId="{D88D5582-1FB2-48AB-B2EA-DA501C05C6ED}" type="pres">
      <dgm:prSet presAssocID="{0AD824D1-89DE-45EA-AD3A-DE905456FB1A}" presName="srcNode" presStyleLbl="node1" presStyleIdx="0" presStyleCnt="6"/>
      <dgm:spPr/>
      <dgm:t>
        <a:bodyPr/>
        <a:lstStyle/>
        <a:p>
          <a:endParaRPr lang="ru-RU"/>
        </a:p>
      </dgm:t>
    </dgm:pt>
    <dgm:pt modelId="{54D0B0D5-9A24-4080-946B-BAB3DC1201A5}" type="pres">
      <dgm:prSet presAssocID="{0AD824D1-89DE-45EA-AD3A-DE905456FB1A}" presName="conn" presStyleLbl="parChTrans1D2" presStyleIdx="0" presStyleCnt="1"/>
      <dgm:spPr/>
      <dgm:t>
        <a:bodyPr/>
        <a:lstStyle/>
        <a:p>
          <a:endParaRPr lang="ru-RU"/>
        </a:p>
      </dgm:t>
    </dgm:pt>
    <dgm:pt modelId="{93F807E7-BDB9-49A7-8D99-76DAA87CAC5E}" type="pres">
      <dgm:prSet presAssocID="{0AD824D1-89DE-45EA-AD3A-DE905456FB1A}" presName="extraNode" presStyleLbl="node1" presStyleIdx="0" presStyleCnt="6"/>
      <dgm:spPr/>
      <dgm:t>
        <a:bodyPr/>
        <a:lstStyle/>
        <a:p>
          <a:endParaRPr lang="ru-RU"/>
        </a:p>
      </dgm:t>
    </dgm:pt>
    <dgm:pt modelId="{B1097CBB-638F-4AF5-9495-517A906D756D}" type="pres">
      <dgm:prSet presAssocID="{0AD824D1-89DE-45EA-AD3A-DE905456FB1A}" presName="dstNode" presStyleLbl="node1" presStyleIdx="0" presStyleCnt="6"/>
      <dgm:spPr/>
      <dgm:t>
        <a:bodyPr/>
        <a:lstStyle/>
        <a:p>
          <a:endParaRPr lang="ru-RU"/>
        </a:p>
      </dgm:t>
    </dgm:pt>
    <dgm:pt modelId="{F7B285D2-1958-4D40-A451-E164DC459DD5}" type="pres">
      <dgm:prSet presAssocID="{6E9A3298-1546-4AF7-B513-5569F84E9DD3}" presName="text_1" presStyleLbl="node1" presStyleIdx="0" presStyleCnt="6" custLinFactNeighborY="-108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F8826E-3547-4B69-9255-EC1B3E62046D}" type="pres">
      <dgm:prSet presAssocID="{6E9A3298-1546-4AF7-B513-5569F84E9DD3}" presName="accent_1" presStyleCnt="0"/>
      <dgm:spPr/>
      <dgm:t>
        <a:bodyPr/>
        <a:lstStyle/>
        <a:p>
          <a:endParaRPr lang="ru-RU"/>
        </a:p>
      </dgm:t>
    </dgm:pt>
    <dgm:pt modelId="{3C9F33EF-86CC-44E7-85A5-46E70B865E97}" type="pres">
      <dgm:prSet presAssocID="{6E9A3298-1546-4AF7-B513-5569F84E9DD3}" presName="accentRepeatNode" presStyleLbl="solidFgAcc1" presStyleIdx="0" presStyleCnt="6" custLinFactNeighborY="-7200"/>
      <dgm:spPr/>
      <dgm:t>
        <a:bodyPr/>
        <a:lstStyle/>
        <a:p>
          <a:endParaRPr lang="ru-RU"/>
        </a:p>
      </dgm:t>
    </dgm:pt>
    <dgm:pt modelId="{DEEDD52A-7553-44E7-B745-879102EED921}" type="pres">
      <dgm:prSet presAssocID="{3E398F8B-D851-49C2-9FCC-DC0F86B722A7}" presName="text_2" presStyleLbl="node1" presStyleIdx="1" presStyleCnt="6" custScaleX="100584" custLinFactNeighborX="164" custLinFactNeighborY="-249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3248C3-21CC-4464-A4F9-C3D7C5627EB7}" type="pres">
      <dgm:prSet presAssocID="{3E398F8B-D851-49C2-9FCC-DC0F86B722A7}" presName="accent_2" presStyleCnt="0"/>
      <dgm:spPr/>
      <dgm:t>
        <a:bodyPr/>
        <a:lstStyle/>
        <a:p>
          <a:endParaRPr lang="ru-RU"/>
        </a:p>
      </dgm:t>
    </dgm:pt>
    <dgm:pt modelId="{28B7CB09-A24D-4D98-BC49-D31DF9C2C4F2}" type="pres">
      <dgm:prSet presAssocID="{3E398F8B-D851-49C2-9FCC-DC0F86B722A7}" presName="accentRepeatNode" presStyleLbl="solidFgAcc1" presStyleIdx="1" presStyleCnt="6" custLinFactNeighborY="-20160"/>
      <dgm:spPr/>
      <dgm:t>
        <a:bodyPr/>
        <a:lstStyle/>
        <a:p>
          <a:endParaRPr lang="ru-RU"/>
        </a:p>
      </dgm:t>
    </dgm:pt>
    <dgm:pt modelId="{CAD4C61B-1C8C-46A3-A32F-6F3F042127D1}" type="pres">
      <dgm:prSet presAssocID="{853C2C05-0E75-435C-98CF-7B485F695DB3}" presName="text_3" presStyleLbl="node1" presStyleIdx="2" presStyleCnt="6" custScaleY="142421" custLinFactNeighborY="-197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5C9156-6EDF-4736-8435-29146CAB1C8F}" type="pres">
      <dgm:prSet presAssocID="{853C2C05-0E75-435C-98CF-7B485F695DB3}" presName="accent_3" presStyleCnt="0"/>
      <dgm:spPr/>
      <dgm:t>
        <a:bodyPr/>
        <a:lstStyle/>
        <a:p>
          <a:endParaRPr lang="ru-RU"/>
        </a:p>
      </dgm:t>
    </dgm:pt>
    <dgm:pt modelId="{AB20FC6E-CEDC-42AB-A9DF-30048CFFB132}" type="pres">
      <dgm:prSet presAssocID="{853C2C05-0E75-435C-98CF-7B485F695DB3}" presName="accentRepeatNode" presStyleLbl="solidFgAcc1" presStyleIdx="2" presStyleCnt="6" custLinFactNeighborY="-15840"/>
      <dgm:spPr/>
      <dgm:t>
        <a:bodyPr/>
        <a:lstStyle/>
        <a:p>
          <a:endParaRPr lang="ru-RU"/>
        </a:p>
      </dgm:t>
    </dgm:pt>
    <dgm:pt modelId="{000A5C27-6F79-495F-B029-5118CC6A2C3B}" type="pres">
      <dgm:prSet presAssocID="{546347E2-6BDB-4C8C-A360-52F634C4BD01}" presName="text_4" presStyleLbl="node1" presStyleIdx="3" presStyleCnt="6" custLinFactNeighborX="-155" custLinFactNeighborY="-162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E25F76-2F36-47FD-B00B-D08D1018698E}" type="pres">
      <dgm:prSet presAssocID="{546347E2-6BDB-4C8C-A360-52F634C4BD01}" presName="accent_4" presStyleCnt="0"/>
      <dgm:spPr/>
      <dgm:t>
        <a:bodyPr/>
        <a:lstStyle/>
        <a:p>
          <a:endParaRPr lang="ru-RU"/>
        </a:p>
      </dgm:t>
    </dgm:pt>
    <dgm:pt modelId="{DA003B58-B829-43BF-9A57-1D7BB64A565A}" type="pres">
      <dgm:prSet presAssocID="{546347E2-6BDB-4C8C-A360-52F634C4BD01}" presName="accentRepeatNode" presStyleLbl="solidFgAcc1" presStyleIdx="3" presStyleCnt="6" custLinFactNeighborY="-12960"/>
      <dgm:spPr/>
      <dgm:t>
        <a:bodyPr/>
        <a:lstStyle/>
        <a:p>
          <a:endParaRPr lang="ru-RU"/>
        </a:p>
      </dgm:t>
    </dgm:pt>
    <dgm:pt modelId="{D76E6E7C-CA65-4122-9C53-7974AF16159B}" type="pres">
      <dgm:prSet presAssocID="{5A1B5A99-4D8B-405C-90CC-BE031596A023}" presName="text_5" presStyleLbl="node1" presStyleIdx="4" presStyleCnt="6" custLinFactNeighborY="-198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813BC7-616B-44D9-8413-3F19517FFC62}" type="pres">
      <dgm:prSet presAssocID="{5A1B5A99-4D8B-405C-90CC-BE031596A023}" presName="accent_5" presStyleCnt="0"/>
      <dgm:spPr/>
      <dgm:t>
        <a:bodyPr/>
        <a:lstStyle/>
        <a:p>
          <a:endParaRPr lang="ru-RU"/>
        </a:p>
      </dgm:t>
    </dgm:pt>
    <dgm:pt modelId="{6C94F885-20EF-4CCA-AA25-C544D7D5D6E8}" type="pres">
      <dgm:prSet presAssocID="{5A1B5A99-4D8B-405C-90CC-BE031596A023}" presName="accentRepeatNode" presStyleLbl="solidFgAcc1" presStyleIdx="4" presStyleCnt="6" custLinFactNeighborY="-15840"/>
      <dgm:spPr/>
      <dgm:t>
        <a:bodyPr/>
        <a:lstStyle/>
        <a:p>
          <a:endParaRPr lang="ru-RU"/>
        </a:p>
      </dgm:t>
    </dgm:pt>
    <dgm:pt modelId="{DFD34E49-C3CB-4104-940E-FDA54350781E}" type="pres">
      <dgm:prSet presAssocID="{A5D1FF31-89BD-4208-AE12-931A0C6B44A0}" presName="text_6" presStyleLbl="node1" presStyleIdx="5" presStyleCnt="6" custScaleY="139183" custLinFactNeighborY="-162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E8A0AB-EACF-4D4E-A8E5-107618381AF4}" type="pres">
      <dgm:prSet presAssocID="{A5D1FF31-89BD-4208-AE12-931A0C6B44A0}" presName="accent_6" presStyleCnt="0"/>
      <dgm:spPr/>
      <dgm:t>
        <a:bodyPr/>
        <a:lstStyle/>
        <a:p>
          <a:endParaRPr lang="ru-RU"/>
        </a:p>
      </dgm:t>
    </dgm:pt>
    <dgm:pt modelId="{7341C0ED-3ACE-4E45-B7C2-FB930C0C4B43}" type="pres">
      <dgm:prSet presAssocID="{A5D1FF31-89BD-4208-AE12-931A0C6B44A0}" presName="accentRepeatNode" presStyleLbl="solidFgAcc1" presStyleIdx="5" presStyleCnt="6" custLinFactNeighborY="-14400"/>
      <dgm:spPr/>
      <dgm:t>
        <a:bodyPr/>
        <a:lstStyle/>
        <a:p>
          <a:endParaRPr lang="ru-RU"/>
        </a:p>
      </dgm:t>
    </dgm:pt>
  </dgm:ptLst>
  <dgm:cxnLst>
    <dgm:cxn modelId="{8078E996-B3C0-4BE9-B154-120B860D0CE1}" srcId="{0AD824D1-89DE-45EA-AD3A-DE905456FB1A}" destId="{853C2C05-0E75-435C-98CF-7B485F695DB3}" srcOrd="2" destOrd="0" parTransId="{F3BE426F-75EE-4517-AE07-69FDA73E7E59}" sibTransId="{70B329B1-E576-4DC3-BBCA-3FDDE6536A0F}"/>
    <dgm:cxn modelId="{94AE7145-0A23-4D1A-96D7-03DE88A5B861}" srcId="{0AD824D1-89DE-45EA-AD3A-DE905456FB1A}" destId="{3E398F8B-D851-49C2-9FCC-DC0F86B722A7}" srcOrd="1" destOrd="0" parTransId="{9D4DEDD6-04C3-43C8-B7EC-C81CC0051CDE}" sibTransId="{BCDFA8B3-BCF0-4D96-B5C9-426FAA5B9DC8}"/>
    <dgm:cxn modelId="{5D10294C-5790-4483-AC7A-0A39D1E323C7}" type="presOf" srcId="{A5D1FF31-89BD-4208-AE12-931A0C6B44A0}" destId="{DFD34E49-C3CB-4104-940E-FDA54350781E}" srcOrd="0" destOrd="0" presId="urn:microsoft.com/office/officeart/2008/layout/VerticalCurvedList"/>
    <dgm:cxn modelId="{7ABDD630-40BB-4572-A479-460CCEB299D9}" srcId="{0AD824D1-89DE-45EA-AD3A-DE905456FB1A}" destId="{6E9A3298-1546-4AF7-B513-5569F84E9DD3}" srcOrd="0" destOrd="0" parTransId="{5D8D0F20-5099-4A85-ACAB-71B50A57CD59}" sibTransId="{11159E37-D75B-4564-9BE1-F86E02CC0941}"/>
    <dgm:cxn modelId="{C589C281-6252-48D9-94A8-08211ED3367B}" type="presOf" srcId="{11159E37-D75B-4564-9BE1-F86E02CC0941}" destId="{54D0B0D5-9A24-4080-946B-BAB3DC1201A5}" srcOrd="0" destOrd="0" presId="urn:microsoft.com/office/officeart/2008/layout/VerticalCurvedList"/>
    <dgm:cxn modelId="{66C9130C-FB82-46A1-8DA7-E87066089426}" type="presOf" srcId="{546347E2-6BDB-4C8C-A360-52F634C4BD01}" destId="{000A5C27-6F79-495F-B029-5118CC6A2C3B}" srcOrd="0" destOrd="0" presId="urn:microsoft.com/office/officeart/2008/layout/VerticalCurvedList"/>
    <dgm:cxn modelId="{59D1CB9F-4BB9-40CD-A230-0AF6DE9DEB8F}" type="presOf" srcId="{0AD824D1-89DE-45EA-AD3A-DE905456FB1A}" destId="{869CA4DF-970C-42D1-B3CC-DDE0EDC739ED}" srcOrd="0" destOrd="0" presId="urn:microsoft.com/office/officeart/2008/layout/VerticalCurvedList"/>
    <dgm:cxn modelId="{61286083-E314-4E4F-8F77-64A6A244F254}" srcId="{0AD824D1-89DE-45EA-AD3A-DE905456FB1A}" destId="{546347E2-6BDB-4C8C-A360-52F634C4BD01}" srcOrd="3" destOrd="0" parTransId="{944BFEE9-3BDB-4010-9D34-E7AF8B23A779}" sibTransId="{6C00FC07-E317-4231-98B7-0A1CB1B20168}"/>
    <dgm:cxn modelId="{E30507BF-D49F-4D98-B03C-59FB56A6BCA9}" type="presOf" srcId="{5A1B5A99-4D8B-405C-90CC-BE031596A023}" destId="{D76E6E7C-CA65-4122-9C53-7974AF16159B}" srcOrd="0" destOrd="0" presId="urn:microsoft.com/office/officeart/2008/layout/VerticalCurvedList"/>
    <dgm:cxn modelId="{67F09BEC-24FC-4B44-B86E-2FF19A6B1FCE}" type="presOf" srcId="{6E9A3298-1546-4AF7-B513-5569F84E9DD3}" destId="{F7B285D2-1958-4D40-A451-E164DC459DD5}" srcOrd="0" destOrd="0" presId="urn:microsoft.com/office/officeart/2008/layout/VerticalCurvedList"/>
    <dgm:cxn modelId="{7D73050C-42D6-489F-BDB3-25FE8CE0D537}" srcId="{0AD824D1-89DE-45EA-AD3A-DE905456FB1A}" destId="{5A1B5A99-4D8B-405C-90CC-BE031596A023}" srcOrd="4" destOrd="0" parTransId="{3D9044F7-D585-4476-B9F7-DB7CFB1F8DAD}" sibTransId="{858F7206-8362-42C8-A17A-6785C09FB381}"/>
    <dgm:cxn modelId="{E2EE29E6-B93E-43FC-8C23-A12CC10D94A0}" type="presOf" srcId="{3E398F8B-D851-49C2-9FCC-DC0F86B722A7}" destId="{DEEDD52A-7553-44E7-B745-879102EED921}" srcOrd="0" destOrd="0" presId="urn:microsoft.com/office/officeart/2008/layout/VerticalCurvedList"/>
    <dgm:cxn modelId="{ED9C479D-B66F-4641-A364-6FC8662CE15E}" type="presOf" srcId="{853C2C05-0E75-435C-98CF-7B485F695DB3}" destId="{CAD4C61B-1C8C-46A3-A32F-6F3F042127D1}" srcOrd="0" destOrd="0" presId="urn:microsoft.com/office/officeart/2008/layout/VerticalCurvedList"/>
    <dgm:cxn modelId="{2CC7F09F-B0E6-462D-9CA6-7ED875CAE10C}" srcId="{0AD824D1-89DE-45EA-AD3A-DE905456FB1A}" destId="{A5D1FF31-89BD-4208-AE12-931A0C6B44A0}" srcOrd="5" destOrd="0" parTransId="{0DD1C971-9B3A-44D9-8EF9-72F8F4ED1707}" sibTransId="{B042808B-7DB7-4BC7-89DA-6FE4D0C055EE}"/>
    <dgm:cxn modelId="{1D99BF1B-FB52-4E25-902F-BB64BDEF98B3}" type="presParOf" srcId="{869CA4DF-970C-42D1-B3CC-DDE0EDC739ED}" destId="{C98799EF-39A5-415B-A819-3165BF660036}" srcOrd="0" destOrd="0" presId="urn:microsoft.com/office/officeart/2008/layout/VerticalCurvedList"/>
    <dgm:cxn modelId="{1B410503-6850-454B-A570-FA23CC49A2F2}" type="presParOf" srcId="{C98799EF-39A5-415B-A819-3165BF660036}" destId="{6027BB15-9866-487A-8112-2C6DE6F36948}" srcOrd="0" destOrd="0" presId="urn:microsoft.com/office/officeart/2008/layout/VerticalCurvedList"/>
    <dgm:cxn modelId="{9A78817C-5B34-4230-920E-37A8D074ACCC}" type="presParOf" srcId="{6027BB15-9866-487A-8112-2C6DE6F36948}" destId="{D88D5582-1FB2-48AB-B2EA-DA501C05C6ED}" srcOrd="0" destOrd="0" presId="urn:microsoft.com/office/officeart/2008/layout/VerticalCurvedList"/>
    <dgm:cxn modelId="{C285AF74-88F8-4753-872A-90B695A49899}" type="presParOf" srcId="{6027BB15-9866-487A-8112-2C6DE6F36948}" destId="{54D0B0D5-9A24-4080-946B-BAB3DC1201A5}" srcOrd="1" destOrd="0" presId="urn:microsoft.com/office/officeart/2008/layout/VerticalCurvedList"/>
    <dgm:cxn modelId="{8D19DC8A-088C-4A62-9E3A-46FD0DF919A3}" type="presParOf" srcId="{6027BB15-9866-487A-8112-2C6DE6F36948}" destId="{93F807E7-BDB9-49A7-8D99-76DAA87CAC5E}" srcOrd="2" destOrd="0" presId="urn:microsoft.com/office/officeart/2008/layout/VerticalCurvedList"/>
    <dgm:cxn modelId="{D63DC301-C4DE-4051-94A9-F001467D91CC}" type="presParOf" srcId="{6027BB15-9866-487A-8112-2C6DE6F36948}" destId="{B1097CBB-638F-4AF5-9495-517A906D756D}" srcOrd="3" destOrd="0" presId="urn:microsoft.com/office/officeart/2008/layout/VerticalCurvedList"/>
    <dgm:cxn modelId="{38E71AC4-9C9E-4343-8A43-56881C8890E3}" type="presParOf" srcId="{C98799EF-39A5-415B-A819-3165BF660036}" destId="{F7B285D2-1958-4D40-A451-E164DC459DD5}" srcOrd="1" destOrd="0" presId="urn:microsoft.com/office/officeart/2008/layout/VerticalCurvedList"/>
    <dgm:cxn modelId="{0BC5FAEE-DB38-451B-BEA3-DF91BFE2DC3B}" type="presParOf" srcId="{C98799EF-39A5-415B-A819-3165BF660036}" destId="{AAF8826E-3547-4B69-9255-EC1B3E62046D}" srcOrd="2" destOrd="0" presId="urn:microsoft.com/office/officeart/2008/layout/VerticalCurvedList"/>
    <dgm:cxn modelId="{86830DFB-4EC9-4B98-8DE3-865617905FEF}" type="presParOf" srcId="{AAF8826E-3547-4B69-9255-EC1B3E62046D}" destId="{3C9F33EF-86CC-44E7-85A5-46E70B865E97}" srcOrd="0" destOrd="0" presId="urn:microsoft.com/office/officeart/2008/layout/VerticalCurvedList"/>
    <dgm:cxn modelId="{E4B077E7-B4FA-47EA-BA06-D9D9C2333532}" type="presParOf" srcId="{C98799EF-39A5-415B-A819-3165BF660036}" destId="{DEEDD52A-7553-44E7-B745-879102EED921}" srcOrd="3" destOrd="0" presId="urn:microsoft.com/office/officeart/2008/layout/VerticalCurvedList"/>
    <dgm:cxn modelId="{3A75444A-BDEB-49E4-B522-FBEBF1CEDAA8}" type="presParOf" srcId="{C98799EF-39A5-415B-A819-3165BF660036}" destId="{FA3248C3-21CC-4464-A4F9-C3D7C5627EB7}" srcOrd="4" destOrd="0" presId="urn:microsoft.com/office/officeart/2008/layout/VerticalCurvedList"/>
    <dgm:cxn modelId="{AD160FD7-EF80-420B-BA56-5A4D00B420FF}" type="presParOf" srcId="{FA3248C3-21CC-4464-A4F9-C3D7C5627EB7}" destId="{28B7CB09-A24D-4D98-BC49-D31DF9C2C4F2}" srcOrd="0" destOrd="0" presId="urn:microsoft.com/office/officeart/2008/layout/VerticalCurvedList"/>
    <dgm:cxn modelId="{4DE0F760-FBC1-47A2-97E6-E06BB92E449B}" type="presParOf" srcId="{C98799EF-39A5-415B-A819-3165BF660036}" destId="{CAD4C61B-1C8C-46A3-A32F-6F3F042127D1}" srcOrd="5" destOrd="0" presId="urn:microsoft.com/office/officeart/2008/layout/VerticalCurvedList"/>
    <dgm:cxn modelId="{A4285328-7F56-4352-BCA0-CF11E5B9F9C3}" type="presParOf" srcId="{C98799EF-39A5-415B-A819-3165BF660036}" destId="{EA5C9156-6EDF-4736-8435-29146CAB1C8F}" srcOrd="6" destOrd="0" presId="urn:microsoft.com/office/officeart/2008/layout/VerticalCurvedList"/>
    <dgm:cxn modelId="{F022733F-3F8A-4C77-8152-66B6683BE040}" type="presParOf" srcId="{EA5C9156-6EDF-4736-8435-29146CAB1C8F}" destId="{AB20FC6E-CEDC-42AB-A9DF-30048CFFB132}" srcOrd="0" destOrd="0" presId="urn:microsoft.com/office/officeart/2008/layout/VerticalCurvedList"/>
    <dgm:cxn modelId="{42260077-4B65-4A50-8632-87D93FD5C996}" type="presParOf" srcId="{C98799EF-39A5-415B-A819-3165BF660036}" destId="{000A5C27-6F79-495F-B029-5118CC6A2C3B}" srcOrd="7" destOrd="0" presId="urn:microsoft.com/office/officeart/2008/layout/VerticalCurvedList"/>
    <dgm:cxn modelId="{0E53D5A2-72EF-4CE1-A205-33A28AE188C8}" type="presParOf" srcId="{C98799EF-39A5-415B-A819-3165BF660036}" destId="{EDE25F76-2F36-47FD-B00B-D08D1018698E}" srcOrd="8" destOrd="0" presId="urn:microsoft.com/office/officeart/2008/layout/VerticalCurvedList"/>
    <dgm:cxn modelId="{144725AC-F9C8-482A-91A5-9E79ABD7CA0C}" type="presParOf" srcId="{EDE25F76-2F36-47FD-B00B-D08D1018698E}" destId="{DA003B58-B829-43BF-9A57-1D7BB64A565A}" srcOrd="0" destOrd="0" presId="urn:microsoft.com/office/officeart/2008/layout/VerticalCurvedList"/>
    <dgm:cxn modelId="{60B04E6B-2DF2-42C8-901B-D86678F4F361}" type="presParOf" srcId="{C98799EF-39A5-415B-A819-3165BF660036}" destId="{D76E6E7C-CA65-4122-9C53-7974AF16159B}" srcOrd="9" destOrd="0" presId="urn:microsoft.com/office/officeart/2008/layout/VerticalCurvedList"/>
    <dgm:cxn modelId="{CCD1F056-BD22-416F-A441-2C2D17960C89}" type="presParOf" srcId="{C98799EF-39A5-415B-A819-3165BF660036}" destId="{9F813BC7-616B-44D9-8413-3F19517FFC62}" srcOrd="10" destOrd="0" presId="urn:microsoft.com/office/officeart/2008/layout/VerticalCurvedList"/>
    <dgm:cxn modelId="{AFE8D935-290D-4DE8-862D-AB95ECBBB217}" type="presParOf" srcId="{9F813BC7-616B-44D9-8413-3F19517FFC62}" destId="{6C94F885-20EF-4CCA-AA25-C544D7D5D6E8}" srcOrd="0" destOrd="0" presId="urn:microsoft.com/office/officeart/2008/layout/VerticalCurvedList"/>
    <dgm:cxn modelId="{D62BA077-39B9-4283-AC55-51E33812C4EC}" type="presParOf" srcId="{C98799EF-39A5-415B-A819-3165BF660036}" destId="{DFD34E49-C3CB-4104-940E-FDA54350781E}" srcOrd="11" destOrd="0" presId="urn:microsoft.com/office/officeart/2008/layout/VerticalCurvedList"/>
    <dgm:cxn modelId="{A0F6E65F-B16A-4DEA-9FFC-96AB90DF6584}" type="presParOf" srcId="{C98799EF-39A5-415B-A819-3165BF660036}" destId="{CAE8A0AB-EACF-4D4E-A8E5-107618381AF4}" srcOrd="12" destOrd="0" presId="urn:microsoft.com/office/officeart/2008/layout/VerticalCurvedList"/>
    <dgm:cxn modelId="{85BACD20-9242-4043-A17E-983A5024CCE6}" type="presParOf" srcId="{CAE8A0AB-EACF-4D4E-A8E5-107618381AF4}" destId="{7341C0ED-3ACE-4E45-B7C2-FB930C0C4B4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D0B0D5-9A24-4080-946B-BAB3DC1201A5}">
      <dsp:nvSpPr>
        <dsp:cNvPr id="0" name=""/>
        <dsp:cNvSpPr/>
      </dsp:nvSpPr>
      <dsp:spPr>
        <a:xfrm>
          <a:off x="-6470719" y="-988382"/>
          <a:ext cx="7691781" cy="7691781"/>
        </a:xfrm>
        <a:prstGeom prst="blockArc">
          <a:avLst>
            <a:gd name="adj1" fmla="val 18900000"/>
            <a:gd name="adj2" fmla="val 2700000"/>
            <a:gd name="adj3" fmla="val 281"/>
          </a:avLst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B285D2-1958-4D40-A451-E164DC459DD5}">
      <dsp:nvSpPr>
        <dsp:cNvPr id="0" name=""/>
        <dsp:cNvSpPr/>
      </dsp:nvSpPr>
      <dsp:spPr>
        <a:xfrm>
          <a:off x="449208" y="235971"/>
          <a:ext cx="6285807" cy="60167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77581" tIns="38100" rIns="38100" bIns="3810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500" b="0" kern="1200" cap="none" spc="0" baseline="0" dirty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</a:rPr>
            <a:t>Высокая </a:t>
          </a:r>
          <a:r>
            <a:rPr lang="ru-RU" sz="1500" b="0" kern="1200" cap="none" spc="0" baseline="0" dirty="0" err="1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</a:rPr>
            <a:t>энергообеспеченность</a:t>
          </a:r>
          <a:r>
            <a:rPr lang="ru-RU" sz="1500" b="0" kern="1200" cap="none" spc="0" baseline="0" dirty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</a:rPr>
            <a:t>, наличие свободных мощностей электро-, тепло- и водоснабжение </a:t>
          </a:r>
        </a:p>
      </dsp:txBody>
      <dsp:txXfrm>
        <a:off x="449208" y="235971"/>
        <a:ext cx="6285807" cy="601676"/>
      </dsp:txXfrm>
    </dsp:sp>
    <dsp:sp modelId="{3C9F33EF-86CC-44E7-85A5-46E70B865E97}">
      <dsp:nvSpPr>
        <dsp:cNvPr id="0" name=""/>
        <dsp:cNvSpPr/>
      </dsp:nvSpPr>
      <dsp:spPr>
        <a:xfrm>
          <a:off x="73160" y="171592"/>
          <a:ext cx="752096" cy="7520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EEDD52A-7553-44E7-B745-879102EED921}">
      <dsp:nvSpPr>
        <dsp:cNvPr id="0" name=""/>
        <dsp:cNvSpPr/>
      </dsp:nvSpPr>
      <dsp:spPr>
        <a:xfrm>
          <a:off x="936716" y="1053379"/>
          <a:ext cx="5824706" cy="60167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77581" tIns="38100" rIns="38100" bIns="3810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0" kern="1200" cap="none" spc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Запасы  полезных ископаемых:  природного камня (мрамора, гранита, жадеита),  инертных материалов</a:t>
          </a:r>
          <a:endParaRPr lang="ru-RU" sz="1500" b="0" kern="1200" cap="none" spc="0" dirty="0">
            <a:ln w="18415" cmpd="sng">
              <a:prstDash val="solid"/>
            </a:ln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936716" y="1053379"/>
        <a:ext cx="5824706" cy="601676"/>
      </dsp:txXfrm>
    </dsp:sp>
    <dsp:sp modelId="{28B7CB09-A24D-4D98-BC49-D31DF9C2C4F2}">
      <dsp:nvSpPr>
        <dsp:cNvPr id="0" name=""/>
        <dsp:cNvSpPr/>
      </dsp:nvSpPr>
      <dsp:spPr>
        <a:xfrm>
          <a:off x="568081" y="976521"/>
          <a:ext cx="752096" cy="7520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AD4C61B-1C8C-46A3-A32F-6F3F042127D1}">
      <dsp:nvSpPr>
        <dsp:cNvPr id="0" name=""/>
        <dsp:cNvSpPr/>
      </dsp:nvSpPr>
      <dsp:spPr>
        <a:xfrm>
          <a:off x="1170443" y="1859353"/>
          <a:ext cx="5564572" cy="85691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77581" tIns="38100" rIns="38100" bIns="3810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0" kern="1200" cap="none" spc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Наличие территорий для размещения объектов промышленного производства,  жилищного строительства, социальных объектов</a:t>
          </a:r>
          <a:endParaRPr lang="ru-RU" sz="1500" b="0" kern="1200" cap="none" spc="0" dirty="0">
            <a:ln w="18415" cmpd="sng">
              <a:prstDash val="solid"/>
            </a:ln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1170443" y="1859353"/>
        <a:ext cx="5564572" cy="856914"/>
      </dsp:txXfrm>
    </dsp:sp>
    <dsp:sp modelId="{AB20FC6E-CEDC-42AB-A9DF-30048CFFB132}">
      <dsp:nvSpPr>
        <dsp:cNvPr id="0" name=""/>
        <dsp:cNvSpPr/>
      </dsp:nvSpPr>
      <dsp:spPr>
        <a:xfrm>
          <a:off x="794395" y="1911413"/>
          <a:ext cx="752096" cy="7520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00A5C27-6F79-495F-B029-5118CC6A2C3B}">
      <dsp:nvSpPr>
        <dsp:cNvPr id="0" name=""/>
        <dsp:cNvSpPr/>
      </dsp:nvSpPr>
      <dsp:spPr>
        <a:xfrm>
          <a:off x="1161818" y="2910112"/>
          <a:ext cx="5564572" cy="60167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77581" tIns="38100" rIns="38100" bIns="3810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0" kern="1200" cap="none" spc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Доступное жилье, развитая социальная сеть: образования, культуры, спорта, досуга и отдыха</a:t>
          </a:r>
          <a:endParaRPr lang="ru-RU" sz="1500" b="0" kern="1200" cap="none" spc="0" dirty="0">
            <a:ln w="18415" cmpd="sng">
              <a:prstDash val="solid"/>
            </a:ln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1161818" y="2910112"/>
        <a:ext cx="5564572" cy="601676"/>
      </dsp:txXfrm>
    </dsp:sp>
    <dsp:sp modelId="{DA003B58-B829-43BF-9A57-1D7BB64A565A}">
      <dsp:nvSpPr>
        <dsp:cNvPr id="0" name=""/>
        <dsp:cNvSpPr/>
      </dsp:nvSpPr>
      <dsp:spPr>
        <a:xfrm>
          <a:off x="794395" y="2834903"/>
          <a:ext cx="752096" cy="7520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76E6E7C-CA65-4122-9C53-7974AF16159B}">
      <dsp:nvSpPr>
        <dsp:cNvPr id="0" name=""/>
        <dsp:cNvSpPr/>
      </dsp:nvSpPr>
      <dsp:spPr>
        <a:xfrm>
          <a:off x="944129" y="3790853"/>
          <a:ext cx="5790887" cy="60167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77581" tIns="38100" rIns="38100" bIns="3810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0" kern="1200" cap="none" spc="0" dirty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Наличие рекреационных ресурсов для развития туризма: река Енисей, горы Западные Саяны, леса,  историко-культурный потенциал территории</a:t>
          </a:r>
          <a:endParaRPr lang="ru-RU" sz="1500" b="0" kern="1200" cap="none" spc="0" dirty="0">
            <a:ln w="18415" cmpd="sng">
              <a:prstDash val="solid"/>
            </a:ln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944129" y="3790853"/>
        <a:ext cx="5790887" cy="601676"/>
      </dsp:txXfrm>
    </dsp:sp>
    <dsp:sp modelId="{6C94F885-20EF-4CCA-AA25-C544D7D5D6E8}">
      <dsp:nvSpPr>
        <dsp:cNvPr id="0" name=""/>
        <dsp:cNvSpPr/>
      </dsp:nvSpPr>
      <dsp:spPr>
        <a:xfrm>
          <a:off x="568081" y="3715643"/>
          <a:ext cx="752096" cy="7520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FD34E49-C3CB-4104-940E-FDA54350781E}">
      <dsp:nvSpPr>
        <dsp:cNvPr id="0" name=""/>
        <dsp:cNvSpPr/>
      </dsp:nvSpPr>
      <dsp:spPr>
        <a:xfrm>
          <a:off x="449208" y="4597037"/>
          <a:ext cx="6285807" cy="83743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77581" tIns="38100" rIns="38100" bIns="3810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0" kern="1200" cap="none" spc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Свободные трудовые ресурсы, наличие системы подготовки кадров (Саяно-Шушенский филиал СФУ,  Саяногорский политехнический техникум,  СТЭМИ)</a:t>
          </a:r>
          <a:endParaRPr lang="ru-RU" sz="1500" b="0" kern="1200" cap="none" spc="0" dirty="0">
            <a:ln w="18415" cmpd="sng">
              <a:prstDash val="solid"/>
            </a:ln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449208" y="4597037"/>
        <a:ext cx="6285807" cy="837431"/>
      </dsp:txXfrm>
    </dsp:sp>
    <dsp:sp modelId="{7341C0ED-3ACE-4E45-B7C2-FB930C0C4B43}">
      <dsp:nvSpPr>
        <dsp:cNvPr id="0" name=""/>
        <dsp:cNvSpPr/>
      </dsp:nvSpPr>
      <dsp:spPr>
        <a:xfrm>
          <a:off x="73160" y="4628874"/>
          <a:ext cx="752096" cy="7520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871F9F-77CE-4BE4-87D0-624A31F47EA0}" type="datetimeFigureOut">
              <a:rPr lang="ru-RU" smtClean="0"/>
              <a:pPr/>
              <a:t>12.03.2024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30092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4" y="9430092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813BEE-99EB-4F70-A230-2ED3944B84D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38166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1C4B6D9-BB67-4680-8635-503A92223C0B}" type="datetimeFigureOut">
              <a:rPr lang="ru-RU"/>
              <a:pPr>
                <a:defRPr/>
              </a:pPr>
              <a:t>12.03.2024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AAD6806-8E38-45B6-9C4D-1A4DAD5BE77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89240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11200" y="744538"/>
            <a:ext cx="537527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2355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D9A0EAF-F3E9-491D-9E0C-2C048307E901}" type="slidenum">
              <a:rPr lang="ru-RU" altLang="ru-RU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/>
              <a:t>6</a:t>
            </a:fld>
            <a:endParaRPr lang="ru-RU" altLang="ru-RU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AD6806-8E38-45B6-9C4D-1A4DAD5BE77D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11200" y="744538"/>
            <a:ext cx="537527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2355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D9A0EAF-F3E9-491D-9E0C-2C048307E901}" type="slidenum">
              <a:rPr lang="ru-RU" altLang="ru-RU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/>
              <a:t>8</a:t>
            </a:fld>
            <a:endParaRPr lang="ru-RU" altLang="ru-RU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 txBox="1">
            <a:spLocks noGrp="1" noChangeArrowheads="1"/>
          </p:cNvSpPr>
          <p:nvPr/>
        </p:nvSpPr>
        <p:spPr bwMode="auto">
          <a:xfrm>
            <a:off x="3849688" y="9429671"/>
            <a:ext cx="2946400" cy="496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7" tIns="45713" rIns="91427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F35E9D65-5453-47A3-9D53-CE17D05BBCC6}" type="slidenum">
              <a:rPr lang="ru-RU" sz="1200"/>
              <a:pPr algn="r" eaLnBrk="1" hangingPunct="1"/>
              <a:t>11</a:t>
            </a:fld>
            <a:endParaRPr lang="ru-RU" sz="1200" dirty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12788" y="744538"/>
            <a:ext cx="5373687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1038" y="4715629"/>
            <a:ext cx="5435600" cy="446793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81" tIns="45641" rIns="91281" bIns="4564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z="2400" i="1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 txBox="1">
            <a:spLocks noGrp="1" noChangeArrowheads="1"/>
          </p:cNvSpPr>
          <p:nvPr/>
        </p:nvSpPr>
        <p:spPr bwMode="auto">
          <a:xfrm>
            <a:off x="3849688" y="9429671"/>
            <a:ext cx="2946400" cy="496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7" tIns="45713" rIns="91427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F35E9D65-5453-47A3-9D53-CE17D05BBCC6}" type="slidenum">
              <a:rPr lang="ru-RU" sz="1200"/>
              <a:pPr algn="r" eaLnBrk="1" hangingPunct="1"/>
              <a:t>12</a:t>
            </a:fld>
            <a:endParaRPr lang="ru-RU" sz="1200" dirty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12788" y="744538"/>
            <a:ext cx="5373687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1038" y="4715629"/>
            <a:ext cx="5435600" cy="446793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81" tIns="45641" rIns="91281" bIns="4564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z="2400" i="1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11200" y="744538"/>
            <a:ext cx="537527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38250" y="1124530"/>
            <a:ext cx="7429500" cy="2387600"/>
          </a:xfrm>
        </p:spPr>
        <p:txBody>
          <a:bodyPr anchor="b">
            <a:normAutofit/>
          </a:bodyPr>
          <a:lstStyle>
            <a:lvl1pPr algn="ctr">
              <a:defRPr sz="487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9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71475" indent="0" algn="ctr">
              <a:buNone/>
              <a:defRPr sz="2275"/>
            </a:lvl2pPr>
            <a:lvl3pPr marL="742950" indent="0" algn="ctr">
              <a:buNone/>
              <a:defRPr sz="1950"/>
            </a:lvl3pPr>
            <a:lvl4pPr marL="1114425" indent="0" algn="ctr">
              <a:buNone/>
              <a:defRPr sz="1625"/>
            </a:lvl4pPr>
            <a:lvl5pPr marL="1485900" indent="0" algn="ctr">
              <a:buNone/>
              <a:defRPr sz="1625"/>
            </a:lvl5pPr>
            <a:lvl6pPr marL="1857375" indent="0" algn="ctr">
              <a:buNone/>
              <a:defRPr sz="1625"/>
            </a:lvl6pPr>
            <a:lvl7pPr marL="2228850" indent="0" algn="ctr">
              <a:buNone/>
              <a:defRPr sz="1625"/>
            </a:lvl7pPr>
            <a:lvl8pPr marL="2600325" indent="0" algn="ctr">
              <a:buNone/>
              <a:defRPr sz="1625"/>
            </a:lvl8pPr>
            <a:lvl9pPr marL="2971800" indent="0" algn="ctr">
              <a:buNone/>
              <a:defRPr sz="1625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3155776-D43A-4615-9397-21D097955843}" type="datetime1">
              <a:rPr lang="ru-RU" smtClean="0"/>
              <a:pPr>
                <a:defRPr/>
              </a:pPr>
              <a:t>12.03.2024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8636DD-9692-4A61-892D-5B174099CE0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4971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7E7E091-FD2D-460F-B6F0-C8FD8DD8849C}" type="datetime1">
              <a:rPr lang="ru-RU" smtClean="0"/>
              <a:pPr>
                <a:defRPr/>
              </a:pPr>
              <a:t>12.03.2024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D443BD-6338-4FC2-9F7A-E7999190C97A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7959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80" y="1712423"/>
            <a:ext cx="8543925" cy="2851208"/>
          </a:xfrm>
        </p:spPr>
        <p:txBody>
          <a:bodyPr anchor="b">
            <a:normAutofit/>
          </a:bodyPr>
          <a:lstStyle>
            <a:lvl1pPr>
              <a:defRPr sz="4875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80" y="4552638"/>
            <a:ext cx="8543925" cy="1500187"/>
          </a:xfrm>
        </p:spPr>
        <p:txBody>
          <a:bodyPr anchor="t">
            <a:normAutofit/>
          </a:bodyPr>
          <a:lstStyle>
            <a:lvl1pPr marL="0" indent="0">
              <a:buNone/>
              <a:defRPr sz="19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71475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78ADE3F-C82D-47F2-93F8-C0801606DDC2}" type="datetime1">
              <a:rPr lang="ru-RU" smtClean="0"/>
              <a:pPr>
                <a:defRPr/>
              </a:pPr>
              <a:t>12.03.2024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408120-C311-4820-8CBC-5E3440183FA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4759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666" y="1828802"/>
            <a:ext cx="4210050" cy="43513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8802"/>
            <a:ext cx="4210050" cy="43513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DCD1E7D-4BAE-4BDC-99A6-CEDD0153D384}" type="datetime1">
              <a:rPr lang="ru-RU" smtClean="0"/>
              <a:pPr>
                <a:defRPr/>
              </a:pPr>
              <a:t>12.03.2024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47F3ED-0607-4ECF-A16F-AB3D63BA78D1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1654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665" y="1681852"/>
            <a:ext cx="4189413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6665" y="2507555"/>
            <a:ext cx="4189413" cy="3680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5" y="1681851"/>
            <a:ext cx="421005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5" y="2507555"/>
            <a:ext cx="4210051" cy="3680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ABC41EC-A714-4B9C-8B50-33F8DAD1ACF6}" type="datetime1">
              <a:rPr lang="ru-RU" smtClean="0"/>
              <a:pPr>
                <a:defRPr/>
              </a:pPr>
              <a:t>12.03.2024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3CD2D9-DA2E-4968-ADDB-A1F5B0E193F7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553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1198E3F-91D8-4913-AC5D-97237DAFC165}" type="datetime1">
              <a:rPr lang="ru-RU" smtClean="0"/>
              <a:pPr>
                <a:defRPr/>
              </a:pPr>
              <a:t>12.03.2024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5FC547-0D2B-4669-ACAF-9ABA77F8882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975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3727755-D86F-4F77-A0C4-7A0E6D4A2354}" type="datetime1">
              <a:rPr lang="ru-RU" smtClean="0"/>
              <a:pPr>
                <a:defRPr/>
              </a:pPr>
              <a:t>12.03.2024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E9F7CF-FFD5-4605-BD66-982B5AB19EDB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5419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14" y="457201"/>
            <a:ext cx="3194685" cy="1600197"/>
          </a:xfrm>
        </p:spPr>
        <p:txBody>
          <a:bodyPr anchor="b">
            <a:normAutofit/>
          </a:bodyPr>
          <a:lstStyle>
            <a:lvl1pPr>
              <a:defRPr sz="2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0052" y="990600"/>
            <a:ext cx="5014913" cy="4876800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3514" y="2057399"/>
            <a:ext cx="3194685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300"/>
            </a:lvl1pPr>
            <a:lvl2pPr marL="371475" indent="0">
              <a:buNone/>
              <a:defRPr sz="975"/>
            </a:lvl2pPr>
            <a:lvl3pPr marL="742950" indent="0">
              <a:buNone/>
              <a:defRPr sz="813"/>
            </a:lvl3pPr>
            <a:lvl4pPr marL="1114425" indent="0">
              <a:buNone/>
              <a:defRPr sz="731"/>
            </a:lvl4pPr>
            <a:lvl5pPr marL="1485900" indent="0">
              <a:buNone/>
              <a:defRPr sz="731"/>
            </a:lvl5pPr>
            <a:lvl6pPr marL="1857375" indent="0">
              <a:buNone/>
              <a:defRPr sz="731"/>
            </a:lvl6pPr>
            <a:lvl7pPr marL="2228850" indent="0">
              <a:buNone/>
              <a:defRPr sz="731"/>
            </a:lvl7pPr>
            <a:lvl8pPr marL="2600325" indent="0">
              <a:buNone/>
              <a:defRPr sz="731"/>
            </a:lvl8pPr>
            <a:lvl9pPr marL="2971800" indent="0">
              <a:buNone/>
              <a:defRPr sz="73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191A632-861D-4EA6-BE02-A816BFB6FEDC}" type="datetime1">
              <a:rPr lang="ru-RU" smtClean="0"/>
              <a:pPr>
                <a:defRPr/>
              </a:pPr>
              <a:t>12.03.2024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E7A52C-F2F9-49E3-85E9-363964177515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2362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14" y="457200"/>
            <a:ext cx="3194685" cy="1600200"/>
          </a:xfrm>
        </p:spPr>
        <p:txBody>
          <a:bodyPr anchor="b">
            <a:normAutofit/>
          </a:bodyPr>
          <a:lstStyle>
            <a:lvl1pPr>
              <a:defRPr sz="2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0052" y="990600"/>
            <a:ext cx="5014913" cy="4876800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3514" y="2057400"/>
            <a:ext cx="3194685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300"/>
            </a:lvl1pPr>
            <a:lvl2pPr marL="371475" indent="0">
              <a:buNone/>
              <a:defRPr sz="975"/>
            </a:lvl2pPr>
            <a:lvl3pPr marL="742950" indent="0">
              <a:buNone/>
              <a:defRPr sz="813"/>
            </a:lvl3pPr>
            <a:lvl4pPr marL="1114425" indent="0">
              <a:buNone/>
              <a:defRPr sz="731"/>
            </a:lvl4pPr>
            <a:lvl5pPr marL="1485900" indent="0">
              <a:buNone/>
              <a:defRPr sz="731"/>
            </a:lvl5pPr>
            <a:lvl6pPr marL="1857375" indent="0">
              <a:buNone/>
              <a:defRPr sz="731"/>
            </a:lvl6pPr>
            <a:lvl7pPr marL="2228850" indent="0">
              <a:buNone/>
              <a:defRPr sz="731"/>
            </a:lvl7pPr>
            <a:lvl8pPr marL="2600325" indent="0">
              <a:buNone/>
              <a:defRPr sz="731"/>
            </a:lvl8pPr>
            <a:lvl9pPr marL="2971800" indent="0">
              <a:buNone/>
              <a:defRPr sz="73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1F336E7-7CBE-492F-8448-8DA6033F3F5B}" type="datetime1">
              <a:rPr lang="ru-RU" smtClean="0"/>
              <a:pPr>
                <a:defRPr/>
              </a:pPr>
              <a:t>12.03.2024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21F282-AACF-4B64-97D0-344DCD65940A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2820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0296D91-3B42-4195-B0EB-15857BDBDC63}" type="datetime1">
              <a:rPr lang="ru-RU" smtClean="0"/>
              <a:pPr>
                <a:defRPr/>
              </a:pPr>
              <a:t>12.03.2024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314A4A-5A63-44CC-A697-89D917E4D4F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0784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3" y="360362"/>
            <a:ext cx="2135981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9" y="360363"/>
            <a:ext cx="6284119" cy="581183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055664-0AE4-4F5A-ACBE-2A545D0DC777}" type="datetime1">
              <a:rPr lang="ru-RU" smtClean="0"/>
              <a:pPr>
                <a:defRPr/>
              </a:pPr>
              <a:t>12.03.2024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916AC2-3238-4205-A321-021D71DDBC2C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52356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81042" y="365125"/>
            <a:ext cx="8543925" cy="5811838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1026FA-416D-4C6E-8CFF-9B44AC14B9D0}" type="datetime1">
              <a:rPr lang="ru-RU" smtClean="0"/>
              <a:pPr>
                <a:defRPr/>
              </a:pPr>
              <a:t>12.03.2024</a:t>
            </a:fld>
            <a:endParaRPr lang="ru-RU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247A12-4331-4FD6-95DD-7B90149AE8F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16661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320800" y="3886200"/>
            <a:ext cx="74295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20800" y="5124450"/>
            <a:ext cx="74295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934200" y="6355080"/>
            <a:ext cx="2476500" cy="365760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fld id="{33155776-D43A-4615-9397-21D097955843}" type="datetime1">
              <a:rPr lang="ru-RU" smtClean="0"/>
              <a:pPr>
                <a:defRPr/>
              </a:pPr>
              <a:t>12.03.2024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3140202" y="6355080"/>
            <a:ext cx="3764280" cy="365760"/>
          </a:xfr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317498" y="6355080"/>
            <a:ext cx="1320800" cy="365760"/>
          </a:xfrm>
        </p:spPr>
        <p:txBody>
          <a:bodyPr/>
          <a:lstStyle/>
          <a:p>
            <a:pPr>
              <a:defRPr/>
            </a:pPr>
            <a:fld id="{488636DD-9692-4A61-892D-5B174099CE0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980281" y="3648075"/>
            <a:ext cx="79248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90600" y="5048250"/>
            <a:ext cx="79248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80281" y="3648075"/>
            <a:ext cx="24765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90600" y="5048250"/>
            <a:ext cx="24765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7E7E091-FD2D-460F-B6F0-C8FD8DD8849C}" type="datetime1">
              <a:rPr lang="ru-RU" smtClean="0"/>
              <a:pPr>
                <a:defRPr/>
              </a:pPr>
              <a:t>12.03.2024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D443BD-6338-4FC2-9F7A-E7999190C97A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89154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0800" y="2971800"/>
            <a:ext cx="74295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03350" y="4267200"/>
            <a:ext cx="734695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34200" y="6355080"/>
            <a:ext cx="2476500" cy="365760"/>
          </a:xfrm>
        </p:spPr>
        <p:txBody>
          <a:bodyPr/>
          <a:lstStyle/>
          <a:p>
            <a:pPr>
              <a:defRPr/>
            </a:pPr>
            <a:fld id="{278ADE3F-C82D-47F2-93F8-C0801606DDC2}" type="datetime1">
              <a:rPr lang="ru-RU" smtClean="0"/>
              <a:pPr>
                <a:defRPr/>
              </a:pPr>
              <a:t>12.03.2024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40202" y="6355080"/>
            <a:ext cx="3764280" cy="365760"/>
          </a:xfr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59002" y="6355080"/>
            <a:ext cx="1647698" cy="365760"/>
          </a:xfrm>
        </p:spPr>
        <p:txBody>
          <a:bodyPr/>
          <a:lstStyle/>
          <a:p>
            <a:pPr>
              <a:defRPr/>
            </a:pPr>
            <a:fld id="{84408120-C311-4820-8CBC-5E3440183FA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990600" y="2819400"/>
            <a:ext cx="79248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90600" y="2819400"/>
            <a:ext cx="24765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DCD1E7D-4BAE-4BDC-99A6-CEDD0153D384}" type="datetime1">
              <a:rPr lang="ru-RU" smtClean="0"/>
              <a:pPr>
                <a:defRPr/>
              </a:pPr>
              <a:t>12.03.2024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47F3ED-0607-4ECF-A16F-AB3D63BA78D1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4378452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5018215" y="1216152"/>
            <a:ext cx="4378452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285875"/>
            <a:ext cx="4376870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035550" y="1295400"/>
            <a:ext cx="4378590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ABC41EC-A714-4B9C-8B50-33F8DAD1ACF6}" type="datetime1">
              <a:rPr lang="ru-RU" smtClean="0"/>
              <a:pPr>
                <a:defRPr/>
              </a:pPr>
              <a:t>12.03.2024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3CD2D9-DA2E-4968-ADDB-A1F5B0E193F7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95300" y="2133600"/>
            <a:ext cx="437515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5035550" y="2133600"/>
            <a:ext cx="437515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1198E3F-91D8-4913-AC5D-97237DAFC165}" type="datetime1">
              <a:rPr lang="ru-RU" smtClean="0"/>
              <a:pPr>
                <a:defRPr/>
              </a:pPr>
              <a:t>12.03.2024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5FC547-0D2B-4669-ACAF-9ABA77F8882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3727755-D86F-4F77-A0C4-7A0E6D4A2354}" type="datetime1">
              <a:rPr lang="ru-RU" smtClean="0"/>
              <a:pPr>
                <a:defRPr/>
              </a:pPr>
              <a:t>12.03.2024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E9F7CF-FFD5-4605-BD66-982B5AB19EDB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1650" y="304800"/>
            <a:ext cx="272415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1650" y="1219201"/>
            <a:ext cx="272415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191A632-861D-4EA6-BE02-A816BFB6FEDC}" type="datetime1">
              <a:rPr lang="ru-RU" smtClean="0"/>
              <a:pPr>
                <a:defRPr/>
              </a:pPr>
              <a:t>12.03.2024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E7A52C-F2F9-49E3-85E9-363964177515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675492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quarter" idx="1"/>
          </p:nvPr>
        </p:nvSpPr>
        <p:spPr>
          <a:xfrm>
            <a:off x="330200" y="304800"/>
            <a:ext cx="619125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500856"/>
            <a:ext cx="89154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95300" y="1905000"/>
            <a:ext cx="89154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219200"/>
            <a:ext cx="89154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1F336E7-7CBE-492F-8448-8DA6033F3F5B}" type="datetime1">
              <a:rPr lang="ru-RU" smtClean="0"/>
              <a:pPr>
                <a:defRPr/>
              </a:pPr>
              <a:t>12.03.2024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21F282-AACF-4B64-97D0-344DCD65940A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95300" y="500856"/>
            <a:ext cx="19812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0296D91-3B42-4195-B0EB-15857BDBDC63}" type="datetime1">
              <a:rPr lang="ru-RU" smtClean="0"/>
              <a:pPr>
                <a:defRPr/>
              </a:pPr>
              <a:t>12.03.2024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314A4A-5A63-44CC-A697-89D917E4D4F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055664-0AE4-4F5A-ACBE-2A545D0DC777}" type="datetime1">
              <a:rPr lang="ru-RU" smtClean="0"/>
              <a:pPr>
                <a:defRPr/>
              </a:pPr>
              <a:t>12.03.2024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916AC2-3238-4205-A321-021D71DDBC2C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4175914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81042" y="365125"/>
            <a:ext cx="8543925" cy="5811838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1026FA-416D-4C6E-8CFF-9B44AC14B9D0}" type="datetime1">
              <a:rPr lang="ru-RU" smtClean="0"/>
              <a:pPr>
                <a:defRPr/>
              </a:pPr>
              <a:t>12.03.2024</a:t>
            </a:fld>
            <a:endParaRPr lang="ru-RU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247A12-4331-4FD6-95DD-7B90149AE8F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1666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6666" y="365760"/>
            <a:ext cx="8543925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666" y="1828802"/>
            <a:ext cx="8543925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94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DA385CBA-7B4E-476B-A3E5-9C4DBCC3813B}" type="datetime1">
              <a:rPr lang="ru-RU" smtClean="0"/>
              <a:pPr>
                <a:defRPr/>
              </a:pPr>
              <a:t>12.03.2024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5" y="6356355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94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01742" y="635635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9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1D3BA9D-56F0-431D-B6A6-E09DC26927C7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8410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</p:sldLayoutIdLst>
  <p:hf hdr="0" ftr="0" dt="0"/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Wingdings 2" pitchFamily="18" charset="2"/>
        <a:buChar char="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Wingdings 2" pitchFamily="18" charset="2"/>
        <a:buChar char="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Wingdings 2" pitchFamily="18" charset="2"/>
        <a:buChar char="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Wingdings 2" pitchFamily="18" charset="2"/>
        <a:buChar char="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Wingdings 2" pitchFamily="18" charset="2"/>
        <a:buChar char="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spcBef>
          <a:spcPct val="20000"/>
        </a:spcBef>
        <a:buFont typeface="Wingdings 2" pitchFamily="18" charset="2"/>
        <a:buChar char="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spcBef>
          <a:spcPct val="20000"/>
        </a:spcBef>
        <a:buFont typeface="Wingdings 2" pitchFamily="18" charset="2"/>
        <a:buChar char="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spcBef>
          <a:spcPct val="20000"/>
        </a:spcBef>
        <a:buFont typeface="Wingdings 2" pitchFamily="18" charset="2"/>
        <a:buChar char="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spcBef>
          <a:spcPct val="20000"/>
        </a:spcBef>
        <a:buFont typeface="Wingdings 2" pitchFamily="18" charset="2"/>
        <a:buChar char="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95300" y="152400"/>
            <a:ext cx="89154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95300" y="1219200"/>
            <a:ext cx="89154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934200" y="6356350"/>
            <a:ext cx="2479802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DA385CBA-7B4E-476B-A3E5-9C4DBCC3813B}" type="datetime1">
              <a:rPr lang="ru-RU" smtClean="0"/>
              <a:pPr>
                <a:defRPr/>
              </a:pPr>
              <a:t>12.03.2024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40202" y="6356350"/>
            <a:ext cx="37973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63702" y="6356350"/>
            <a:ext cx="21463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F1D3BA9D-56F0-431D-B6A6-E09DC26927C7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95300" y="1143000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  <p:sldLayoutId id="2147483923" r:id="rId12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2.jpeg"/><Relationship Id="rId7" Type="http://schemas.openxmlformats.org/officeDocument/2006/relationships/image" Target="../media/image16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8.jpeg"/><Relationship Id="rId7" Type="http://schemas.openxmlformats.org/officeDocument/2006/relationships/diagramLayout" Target="../diagrams/layout1.xml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6" Type="http://schemas.openxmlformats.org/officeDocument/2006/relationships/diagramData" Target="../diagrams/data1.xml"/><Relationship Id="rId11" Type="http://schemas.openxmlformats.org/officeDocument/2006/relationships/image" Target="../media/image9.jpeg"/><Relationship Id="rId5" Type="http://schemas.openxmlformats.org/officeDocument/2006/relationships/image" Target="../media/image20.jpeg"/><Relationship Id="rId10" Type="http://schemas.microsoft.com/office/2007/relationships/diagramDrawing" Target="../diagrams/drawing1.xml"/><Relationship Id="rId4" Type="http://schemas.openxmlformats.org/officeDocument/2006/relationships/image" Target="../media/image19.jpeg"/><Relationship Id="rId9" Type="http://schemas.openxmlformats.org/officeDocument/2006/relationships/diagramColors" Target="../diagrams/colors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5" Type="http://schemas.openxmlformats.org/officeDocument/2006/relationships/chart" Target="../charts/char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5" Type="http://schemas.openxmlformats.org/officeDocument/2006/relationships/chart" Target="../charts/char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6.png"/><Relationship Id="rId7" Type="http://schemas.openxmlformats.org/officeDocument/2006/relationships/image" Target="../media/image2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9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41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3.jpeg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5.png"/><Relationship Id="rId5" Type="http://schemas.openxmlformats.org/officeDocument/2006/relationships/image" Target="../media/image6.png"/><Relationship Id="rId4" Type="http://schemas.openxmlformats.org/officeDocument/2006/relationships/image" Target="../media/image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6"/>
          <p:cNvSpPr>
            <a:spLocks noChangeArrowheads="1"/>
          </p:cNvSpPr>
          <p:nvPr/>
        </p:nvSpPr>
        <p:spPr bwMode="auto">
          <a:xfrm>
            <a:off x="1285874" y="13648"/>
            <a:ext cx="7746275" cy="841758"/>
          </a:xfrm>
          <a:prstGeom prst="rect">
            <a:avLst/>
          </a:prstGeom>
          <a:solidFill>
            <a:schemeClr val="bg1">
              <a:alpha val="29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Саяногорск - территория открытая для инвестиций.</a:t>
            </a:r>
            <a:endParaRPr lang="ru-RU" sz="1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5811411" y="855405"/>
            <a:ext cx="4527753" cy="5130413"/>
            <a:chOff x="5909" y="4141"/>
            <a:chExt cx="7869" cy="7282"/>
          </a:xfrm>
        </p:grpSpPr>
        <p:pic>
          <p:nvPicPr>
            <p:cNvPr id="5" name="Picture 2" descr="ÐÐ°ÑÑÐ¸Ð½ÐºÐ¸ Ð¿Ð¾ Ð·Ð°Ð¿ÑÐ¾ÑÑ ÐºÐ°ÑÑÐ° ÑÐ°ÐºÐ°ÑÐ¸Ð¸ Ñ ÑÐ°Ð¹Ð¾Ð½Ð°Ð¼Ð¸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09" y="4141"/>
              <a:ext cx="6303" cy="7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17"/>
            <p:cNvSpPr txBox="1">
              <a:spLocks noChangeArrowheads="1"/>
            </p:cNvSpPr>
            <p:nvPr/>
          </p:nvSpPr>
          <p:spPr bwMode="auto">
            <a:xfrm>
              <a:off x="11122" y="9074"/>
              <a:ext cx="2656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357188" lvl="0" indent="0" algn="l" defTabSz="914400" rtl="0" eaLnBrk="1" fontAlgn="base" latinLnBrk="0" hangingPunct="1">
                <a:lnSpc>
                  <a:spcPct val="100000"/>
                </a:lnSpc>
                <a:spcBef>
                  <a:spcPts val="1125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1" i="0" u="sng" strike="noStrike" cap="none" normalizeH="0" baseline="0" dirty="0" smtClean="0">
                  <a:ln>
                    <a:noFill/>
                  </a:ln>
                  <a:solidFill>
                    <a:srgbClr val="000099"/>
                  </a:solidFill>
                  <a:effectLst/>
                  <a:latin typeface="Arial" pitchFamily="34" charset="0"/>
                  <a:cs typeface="Arial" pitchFamily="34" charset="0"/>
                </a:rPr>
                <a:t>Саяногорск</a:t>
              </a:r>
              <a:endPara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6" name="Picture 5" descr="C:\Users\Данил\Desktop\Новая папка\Герб МО гСаяногорск_приложение №2 к реш.№209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07487" y="0"/>
            <a:ext cx="798513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 descr="C:\Users\203_1\Desktop\Мои документы\презентация\саяногорск - лучший город\223629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886" y="0"/>
            <a:ext cx="1176338" cy="1176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14759" y="2115063"/>
            <a:ext cx="6674554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>
                <a:solidFill>
                  <a:srgbClr val="784400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ru-RU" sz="4400" spc="300" dirty="0" smtClean="0">
                <a:ln w="11430" cmpd="sng">
                  <a:solidFill>
                    <a:srgbClr val="000099"/>
                  </a:solidFill>
                  <a:prstDash val="solid"/>
                  <a:miter lim="800000"/>
                </a:ln>
                <a:solidFill>
                  <a:srgbClr val="0033CC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Book Antiqua" pitchFamily="18" charset="0"/>
                <a:cs typeface="Arial" pitchFamily="34" charset="0"/>
              </a:rPr>
              <a:t>Инвестиционные проекты</a:t>
            </a:r>
          </a:p>
          <a:p>
            <a:r>
              <a:rPr lang="ru-RU" sz="4400" spc="300" dirty="0" smtClean="0">
                <a:ln w="11430" cmpd="sng">
                  <a:solidFill>
                    <a:srgbClr val="000099"/>
                  </a:solidFill>
                  <a:prstDash val="solid"/>
                  <a:miter lim="800000"/>
                </a:ln>
                <a:solidFill>
                  <a:srgbClr val="0033CC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Book Antiqua" pitchFamily="18" charset="0"/>
                <a:cs typeface="Arial" pitchFamily="34" charset="0"/>
              </a:rPr>
              <a:t>моногорода Саяногорск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664472" y="859247"/>
            <a:ext cx="1916198" cy="6341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4"/>
          <p:cNvSpPr>
            <a:spLocks noChangeArrowheads="1"/>
          </p:cNvSpPr>
          <p:nvPr/>
        </p:nvSpPr>
        <p:spPr bwMode="auto">
          <a:xfrm>
            <a:off x="-341313" y="7018338"/>
            <a:ext cx="20326351" cy="123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eaLnBrk="0" hangingPunct="0">
              <a:spcBef>
                <a:spcPct val="20000"/>
              </a:spcBef>
            </a:pPr>
            <a:r>
              <a:rPr lang="ru-RU" sz="1400" dirty="0">
                <a:solidFill>
                  <a:srgbClr val="663300"/>
                </a:solidFill>
                <a:latin typeface="Calibri" pitchFamily="34" charset="0"/>
              </a:rPr>
              <a:t> </a:t>
            </a:r>
          </a:p>
        </p:txBody>
      </p:sp>
      <p:sp>
        <p:nvSpPr>
          <p:cNvPr id="36867" name="Rectangle 4"/>
          <p:cNvSpPr>
            <a:spLocks noChangeArrowheads="1"/>
          </p:cNvSpPr>
          <p:nvPr/>
        </p:nvSpPr>
        <p:spPr bwMode="auto">
          <a:xfrm>
            <a:off x="0" y="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>
              <a:latin typeface="Calibri" pitchFamily="34" charset="0"/>
            </a:endParaRPr>
          </a:p>
        </p:txBody>
      </p:sp>
      <p:sp>
        <p:nvSpPr>
          <p:cNvPr id="36868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9213850" y="6492875"/>
            <a:ext cx="692150" cy="365125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7852CAA-B40F-407E-A226-E2E6BCBE656E}" type="slidenum">
              <a:rPr lang="ru-RU" sz="1600">
                <a:solidFill>
                  <a:srgbClr val="00206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 sz="1600" dirty="0">
              <a:solidFill>
                <a:srgbClr val="002060"/>
              </a:solidFill>
              <a:cs typeface="Arial" charset="0"/>
            </a:endParaRPr>
          </a:p>
        </p:txBody>
      </p:sp>
      <p:pic>
        <p:nvPicPr>
          <p:cNvPr id="36869" name="Picture 8" descr="C:\Users\203_1\Desktop\Мои документы\презентация\саяногорск - лучший город\22362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81063" cy="88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5" descr="C:\Users\Данил\Desktop\Новая папка\Герб МО гСаяногорск_приложение №2 к реш.№209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86863" y="4763"/>
            <a:ext cx="700087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16"/>
          <p:cNvSpPr>
            <a:spLocks noChangeArrowheads="1"/>
          </p:cNvSpPr>
          <p:nvPr/>
        </p:nvSpPr>
        <p:spPr bwMode="auto">
          <a:xfrm>
            <a:off x="1061884" y="0"/>
            <a:ext cx="7964130" cy="881063"/>
          </a:xfrm>
          <a:prstGeom prst="rect">
            <a:avLst/>
          </a:prstGeom>
          <a:solidFill>
            <a:schemeClr val="bg1">
              <a:alpha val="29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Стратегия социально-экономического развития муниципального образования город Саяногорск до 2030 года </a:t>
            </a:r>
          </a:p>
          <a:p>
            <a:pPr algn="ctr"/>
            <a:r>
              <a:rPr lang="ru-RU" sz="1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(утверждена решением Совета депутатов МО г.Саяногорск от 19.02.2019 №127)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92075" y="1723281"/>
            <a:ext cx="9729787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u="sng" dirty="0" smtClean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Миссия</a:t>
            </a:r>
            <a:r>
              <a:rPr lang="ru-RU" sz="1600" b="1" dirty="0" smtClean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: «</a:t>
            </a:r>
            <a:r>
              <a:rPr lang="ru-RU" sz="1600" b="1" dirty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Саяногорск-2030 – социально-экономически развитый перспективный город, благоустроенный, комфортный с достойным качеством жизни</a:t>
            </a:r>
            <a:r>
              <a:rPr lang="ru-RU" sz="1600" b="1" dirty="0" smtClean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endParaRPr lang="ru-RU" sz="1600" b="1" dirty="0" smtClean="0">
              <a:solidFill>
                <a:srgbClr val="003D7A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500" dirty="0">
              <a:solidFill>
                <a:srgbClr val="003D7A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u="sng" dirty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Генеральная </a:t>
            </a:r>
            <a:r>
              <a:rPr lang="ru-RU" sz="1600" b="1" u="sng" dirty="0" smtClean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1600" b="1" dirty="0" smtClean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b="1" dirty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Стать к 2030 году многофункциональным городом социального благополучия – лидером в Республике Хакасия по качеству жизни и экономическому росту. </a:t>
            </a:r>
            <a:endParaRPr lang="ru-RU" sz="1600" b="1" dirty="0">
              <a:solidFill>
                <a:srgbClr val="003D7A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38059"/>
            <a:ext cx="988695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31" y="3343275"/>
            <a:ext cx="9112214" cy="3381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7717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1047750" y="11857"/>
            <a:ext cx="7981950" cy="646331"/>
          </a:xfrm>
          <a:prstGeom prst="rect">
            <a:avLst/>
          </a:prstGeom>
          <a:solidFill>
            <a:schemeClr val="bg1">
              <a:alpha val="29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Краткая характеристика МО г.Саяногорск </a:t>
            </a:r>
          </a:p>
          <a:p>
            <a:pPr algn="ctr"/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Группа 16"/>
          <p:cNvGrpSpPr/>
          <p:nvPr/>
        </p:nvGrpSpPr>
        <p:grpSpPr>
          <a:xfrm>
            <a:off x="492650" y="5689789"/>
            <a:ext cx="5389463" cy="406211"/>
            <a:chOff x="3507963" y="4959170"/>
            <a:chExt cx="5735411" cy="720000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grpSpPr>
        <p:sp>
          <p:nvSpPr>
            <p:cNvPr id="5" name="Rectangle 2"/>
            <p:cNvSpPr txBox="1">
              <a:spLocks noChangeArrowheads="1"/>
            </p:cNvSpPr>
            <p:nvPr/>
          </p:nvSpPr>
          <p:spPr>
            <a:xfrm>
              <a:off x="3507963" y="4959170"/>
              <a:ext cx="2802461" cy="720000"/>
            </a:xfrm>
            <a:prstGeom prst="homePlate">
              <a:avLst>
                <a:gd name="adj" fmla="val 29499"/>
              </a:avLst>
            </a:prstGeom>
            <a:gradFill>
              <a:gsLst>
                <a:gs pos="0">
                  <a:srgbClr val="ABD5FF"/>
                </a:gs>
                <a:gs pos="98333">
                  <a:srgbClr val="CCFFFF">
                    <a:alpha val="49000"/>
                  </a:srgbClr>
                </a:gs>
                <a:gs pos="50000">
                  <a:schemeClr val="accent1">
                    <a:tint val="44500"/>
                    <a:satMod val="160000"/>
                  </a:schemeClr>
                </a:gs>
              </a:gsLst>
              <a:lin ang="5400000" scaled="0"/>
            </a:gra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defPPr>
                <a:defRPr lang="en-US"/>
              </a:defPPr>
              <a:lvl1pPr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defRPr>
              </a:lvl1pPr>
            </a:lstStyle>
            <a:p>
              <a:r>
                <a:rPr lang="ru-RU" sz="1600" dirty="0">
                  <a:solidFill>
                    <a:srgbClr val="003D7A"/>
                  </a:solidFill>
                </a:rPr>
                <a:t>Численность населения </a:t>
              </a:r>
            </a:p>
          </p:txBody>
        </p:sp>
        <p:sp>
          <p:nvSpPr>
            <p:cNvPr id="13" name="Rectangle 2"/>
            <p:cNvSpPr txBox="1">
              <a:spLocks noChangeArrowheads="1"/>
            </p:cNvSpPr>
            <p:nvPr/>
          </p:nvSpPr>
          <p:spPr>
            <a:xfrm>
              <a:off x="6173717" y="4959170"/>
              <a:ext cx="2016224" cy="720000"/>
            </a:xfrm>
            <a:prstGeom prst="chevron">
              <a:avLst>
                <a:gd name="adj" fmla="val 29499"/>
              </a:avLst>
            </a:prstGeom>
            <a:gradFill>
              <a:gsLst>
                <a:gs pos="0">
                  <a:srgbClr val="ABD5FF"/>
                </a:gs>
                <a:gs pos="98333">
                  <a:srgbClr val="CCFFFF">
                    <a:alpha val="49000"/>
                  </a:srgbClr>
                </a:gs>
                <a:gs pos="50000">
                  <a:schemeClr val="accent1">
                    <a:tint val="44500"/>
                    <a:satMod val="160000"/>
                  </a:schemeClr>
                </a:gs>
              </a:gsLst>
              <a:lin ang="5400000" scaled="0"/>
            </a:gra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defPPr>
                <a:defRPr lang="en-US"/>
              </a:defPPr>
              <a:lvl1pPr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defRPr>
              </a:lvl1pPr>
            </a:lstStyle>
            <a:p>
              <a:r>
                <a:rPr lang="ru-RU" sz="1600" dirty="0" smtClean="0">
                  <a:solidFill>
                    <a:srgbClr val="003D7A"/>
                  </a:solidFill>
                </a:rPr>
                <a:t>55 709 </a:t>
              </a:r>
              <a:r>
                <a:rPr lang="ru-RU" sz="1600" dirty="0">
                  <a:solidFill>
                    <a:srgbClr val="003D7A"/>
                  </a:solidFill>
                </a:rPr>
                <a:t>человек</a:t>
              </a:r>
            </a:p>
          </p:txBody>
        </p:sp>
        <p:sp>
          <p:nvSpPr>
            <p:cNvPr id="15" name="Rectangle 2"/>
            <p:cNvSpPr txBox="1">
              <a:spLocks noChangeArrowheads="1"/>
            </p:cNvSpPr>
            <p:nvPr/>
          </p:nvSpPr>
          <p:spPr>
            <a:xfrm>
              <a:off x="8019238" y="4959170"/>
              <a:ext cx="1224136" cy="720000"/>
            </a:xfrm>
            <a:prstGeom prst="chevron">
              <a:avLst>
                <a:gd name="adj" fmla="val 29499"/>
              </a:avLst>
            </a:prstGeom>
            <a:gradFill>
              <a:gsLst>
                <a:gs pos="0">
                  <a:srgbClr val="ABD5FF"/>
                </a:gs>
                <a:gs pos="98333">
                  <a:srgbClr val="CCFFFF">
                    <a:alpha val="49000"/>
                  </a:srgbClr>
                </a:gs>
                <a:gs pos="50000">
                  <a:schemeClr val="accent1">
                    <a:tint val="44500"/>
                    <a:satMod val="160000"/>
                  </a:schemeClr>
                </a:gs>
              </a:gsLst>
              <a:lin ang="5400000" scaled="0"/>
            </a:gra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defPPr>
                <a:defRPr lang="en-US"/>
              </a:defPPr>
              <a:lvl1pPr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defRPr>
              </a:lvl1pPr>
            </a:lstStyle>
            <a:p>
              <a:r>
                <a:rPr lang="ru-RU" sz="1600" dirty="0">
                  <a:solidFill>
                    <a:srgbClr val="003D7A"/>
                  </a:solidFill>
                  <a:sym typeface="Wingdings"/>
                </a:rPr>
                <a:t> </a:t>
              </a:r>
              <a:r>
                <a:rPr lang="ru-RU" sz="1600" dirty="0" smtClean="0">
                  <a:solidFill>
                    <a:srgbClr val="003D7A"/>
                  </a:solidFill>
                  <a:sym typeface="Wingdings"/>
                </a:rPr>
                <a:t>190</a:t>
              </a:r>
              <a:endParaRPr lang="ru-RU" sz="1600" dirty="0">
                <a:solidFill>
                  <a:srgbClr val="003D7A"/>
                </a:solidFill>
              </a:endParaRPr>
            </a:p>
          </p:txBody>
        </p:sp>
      </p:grpSp>
      <p:grpSp>
        <p:nvGrpSpPr>
          <p:cNvPr id="3" name="Группа 49"/>
          <p:cNvGrpSpPr/>
          <p:nvPr/>
        </p:nvGrpSpPr>
        <p:grpSpPr>
          <a:xfrm>
            <a:off x="473351" y="4863271"/>
            <a:ext cx="4458090" cy="451679"/>
            <a:chOff x="3507962" y="4959170"/>
            <a:chExt cx="5570564" cy="720000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grpSpPr>
        <p:sp>
          <p:nvSpPr>
            <p:cNvPr id="51" name="Rectangle 2"/>
            <p:cNvSpPr txBox="1">
              <a:spLocks noChangeArrowheads="1"/>
            </p:cNvSpPr>
            <p:nvPr/>
          </p:nvSpPr>
          <p:spPr>
            <a:xfrm>
              <a:off x="3507962" y="4959170"/>
              <a:ext cx="3729092" cy="720000"/>
            </a:xfrm>
            <a:prstGeom prst="homePlate">
              <a:avLst>
                <a:gd name="adj" fmla="val 29499"/>
              </a:avLst>
            </a:prstGeom>
            <a:gradFill>
              <a:gsLst>
                <a:gs pos="0">
                  <a:srgbClr val="ABD5FF"/>
                </a:gs>
                <a:gs pos="98333">
                  <a:srgbClr val="CCFFFF">
                    <a:alpha val="49000"/>
                  </a:srgbClr>
                </a:gs>
                <a:gs pos="50000">
                  <a:schemeClr val="accent1">
                    <a:tint val="44500"/>
                    <a:satMod val="160000"/>
                  </a:schemeClr>
                </a:gs>
              </a:gsLst>
              <a:lin ang="5400000" scaled="0"/>
            </a:gra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defPPr>
                <a:defRPr lang="en-US"/>
              </a:defPPr>
              <a:lvl1pPr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defRPr>
              </a:lvl1pPr>
            </a:lstStyle>
            <a:p>
              <a:r>
                <a:rPr lang="ru-RU" sz="1600" dirty="0">
                  <a:solidFill>
                    <a:srgbClr val="003D7A"/>
                  </a:solidFill>
                </a:rPr>
                <a:t>Территория составляет</a:t>
              </a:r>
            </a:p>
          </p:txBody>
        </p:sp>
        <p:sp>
          <p:nvSpPr>
            <p:cNvPr id="52" name="Rectangle 2"/>
            <p:cNvSpPr txBox="1">
              <a:spLocks noChangeArrowheads="1"/>
            </p:cNvSpPr>
            <p:nvPr/>
          </p:nvSpPr>
          <p:spPr>
            <a:xfrm>
              <a:off x="7062302" y="4959170"/>
              <a:ext cx="2016224" cy="720000"/>
            </a:xfrm>
            <a:prstGeom prst="chevron">
              <a:avLst>
                <a:gd name="adj" fmla="val 29499"/>
              </a:avLst>
            </a:prstGeom>
            <a:gradFill>
              <a:gsLst>
                <a:gs pos="0">
                  <a:srgbClr val="ABD5FF"/>
                </a:gs>
                <a:gs pos="98333">
                  <a:srgbClr val="CCFFFF">
                    <a:alpha val="49000"/>
                  </a:srgbClr>
                </a:gs>
                <a:gs pos="50000">
                  <a:schemeClr val="accent1">
                    <a:tint val="44500"/>
                    <a:satMod val="160000"/>
                  </a:schemeClr>
                </a:gs>
              </a:gsLst>
              <a:lin ang="5400000" scaled="0"/>
            </a:gra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defPPr>
                <a:defRPr lang="en-US"/>
              </a:defPPr>
              <a:lvl1pPr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defRPr>
              </a:lvl1pPr>
            </a:lstStyle>
            <a:p>
              <a:r>
                <a:rPr lang="ru-RU" sz="1600" dirty="0">
                  <a:solidFill>
                    <a:srgbClr val="003D7A"/>
                  </a:solidFill>
                </a:rPr>
                <a:t>11 749,46 га</a:t>
              </a:r>
            </a:p>
          </p:txBody>
        </p:sp>
      </p:grpSp>
      <p:grpSp>
        <p:nvGrpSpPr>
          <p:cNvPr id="4" name="Группа 53"/>
          <p:cNvGrpSpPr/>
          <p:nvPr/>
        </p:nvGrpSpPr>
        <p:grpSpPr>
          <a:xfrm>
            <a:off x="485877" y="4127811"/>
            <a:ext cx="4445564" cy="387039"/>
            <a:chOff x="3507962" y="4959170"/>
            <a:chExt cx="5570564" cy="720000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grpSpPr>
        <p:sp>
          <p:nvSpPr>
            <p:cNvPr id="55" name="Rectangle 2"/>
            <p:cNvSpPr txBox="1">
              <a:spLocks noChangeArrowheads="1"/>
            </p:cNvSpPr>
            <p:nvPr/>
          </p:nvSpPr>
          <p:spPr>
            <a:xfrm>
              <a:off x="3507962" y="4959170"/>
              <a:ext cx="3729092" cy="720000"/>
            </a:xfrm>
            <a:prstGeom prst="homePlate">
              <a:avLst>
                <a:gd name="adj" fmla="val 29499"/>
              </a:avLst>
            </a:prstGeom>
            <a:gradFill>
              <a:gsLst>
                <a:gs pos="0">
                  <a:srgbClr val="ABD5FF"/>
                </a:gs>
                <a:gs pos="98333">
                  <a:srgbClr val="CCFFFF">
                    <a:alpha val="49000"/>
                  </a:srgbClr>
                </a:gs>
                <a:gs pos="50000">
                  <a:schemeClr val="accent1">
                    <a:tint val="44500"/>
                    <a:satMod val="160000"/>
                  </a:schemeClr>
                </a:gs>
              </a:gsLst>
              <a:lin ang="5400000" scaled="0"/>
            </a:gra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defPPr>
                <a:defRPr lang="en-US"/>
              </a:defPPr>
              <a:lvl1pPr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defRPr>
              </a:lvl1pPr>
            </a:lstStyle>
            <a:p>
              <a:r>
                <a:rPr lang="ru-RU" sz="1600" dirty="0">
                  <a:solidFill>
                    <a:srgbClr val="003D7A"/>
                  </a:solidFill>
                </a:rPr>
                <a:t>Плотность населения</a:t>
              </a:r>
            </a:p>
          </p:txBody>
        </p:sp>
        <p:sp>
          <p:nvSpPr>
            <p:cNvPr id="56" name="Rectangle 2"/>
            <p:cNvSpPr txBox="1">
              <a:spLocks noChangeArrowheads="1"/>
            </p:cNvSpPr>
            <p:nvPr/>
          </p:nvSpPr>
          <p:spPr>
            <a:xfrm>
              <a:off x="7062302" y="4959170"/>
              <a:ext cx="2016224" cy="720000"/>
            </a:xfrm>
            <a:prstGeom prst="chevron">
              <a:avLst>
                <a:gd name="adj" fmla="val 29499"/>
              </a:avLst>
            </a:prstGeom>
            <a:gradFill>
              <a:gsLst>
                <a:gs pos="0">
                  <a:srgbClr val="ABD5FF"/>
                </a:gs>
                <a:gs pos="98333">
                  <a:srgbClr val="CCFFFF">
                    <a:alpha val="49000"/>
                  </a:srgbClr>
                </a:gs>
                <a:gs pos="50000">
                  <a:schemeClr val="accent1">
                    <a:tint val="44500"/>
                    <a:satMod val="160000"/>
                  </a:schemeClr>
                </a:gs>
              </a:gsLst>
              <a:lin ang="5400000" scaled="0"/>
            </a:gra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defPPr>
                <a:defRPr lang="en-US"/>
              </a:defPPr>
              <a:lvl1pPr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defRPr>
              </a:lvl1pPr>
            </a:lstStyle>
            <a:p>
              <a:r>
                <a:rPr lang="ru-RU" sz="1600" dirty="0" smtClean="0">
                  <a:solidFill>
                    <a:srgbClr val="003D7A"/>
                  </a:solidFill>
                </a:rPr>
                <a:t>4,7 </a:t>
              </a:r>
              <a:r>
                <a:rPr lang="ru-RU" sz="1600" dirty="0">
                  <a:solidFill>
                    <a:srgbClr val="003D7A"/>
                  </a:solidFill>
                </a:rPr>
                <a:t>чел/га</a:t>
              </a:r>
            </a:p>
          </p:txBody>
        </p:sp>
      </p:grpSp>
      <p:sp>
        <p:nvSpPr>
          <p:cNvPr id="58" name="Rectangle 2"/>
          <p:cNvSpPr txBox="1">
            <a:spLocks noChangeArrowheads="1"/>
          </p:cNvSpPr>
          <p:nvPr/>
        </p:nvSpPr>
        <p:spPr>
          <a:xfrm>
            <a:off x="483125" y="2109403"/>
            <a:ext cx="3879836" cy="1510097"/>
          </a:xfrm>
          <a:prstGeom prst="homePlate">
            <a:avLst>
              <a:gd name="adj" fmla="val 29499"/>
            </a:avLst>
          </a:prstGeom>
          <a:gradFill>
            <a:gsLst>
              <a:gs pos="0">
                <a:srgbClr val="ABD5FF"/>
              </a:gs>
              <a:gs pos="98333">
                <a:srgbClr val="CCFFFF">
                  <a:alpha val="49000"/>
                </a:srgbClr>
              </a:gs>
              <a:gs pos="50000">
                <a:schemeClr val="accent1">
                  <a:tint val="44500"/>
                  <a:satMod val="160000"/>
                </a:schemeClr>
              </a:gs>
            </a:gsLst>
            <a:lin ang="5400000" scaled="0"/>
          </a:gra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0" rIns="0" bIns="0" rtlCol="0" anchor="ctr" anchorCtr="0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281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В состав территории МО г.Саяногорск входят :</a:t>
            </a:r>
          </a:p>
          <a:p>
            <a:pPr indent="-285750" algn="just" defTabSz="91281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город Саяногорск</a:t>
            </a:r>
          </a:p>
          <a:p>
            <a:pPr indent="-285750" algn="just" defTabSz="91281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рабочий поселок Майна</a:t>
            </a:r>
          </a:p>
          <a:p>
            <a:pPr indent="-285750" algn="just" defTabSz="91281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рабочий поселок Черемушки </a:t>
            </a:r>
          </a:p>
          <a:p>
            <a:pPr indent="-285750" algn="just" defTabSz="91281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деревня Богословка</a:t>
            </a:r>
          </a:p>
        </p:txBody>
      </p:sp>
      <p:grpSp>
        <p:nvGrpSpPr>
          <p:cNvPr id="6" name="Группа 59"/>
          <p:cNvGrpSpPr/>
          <p:nvPr/>
        </p:nvGrpSpPr>
        <p:grpSpPr>
          <a:xfrm>
            <a:off x="485877" y="1368421"/>
            <a:ext cx="3942465" cy="450854"/>
            <a:chOff x="3507963" y="4959170"/>
            <a:chExt cx="4681978" cy="720000"/>
          </a:xfrm>
          <a:gradFill>
            <a:gsLst>
              <a:gs pos="0">
                <a:srgbClr val="ABD5FF">
                  <a:alpha val="48627"/>
                </a:srgb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rgbClr val="CCFFFF"/>
              </a:gs>
            </a:gsLst>
            <a:lin ang="5400000" scaled="0"/>
          </a:gradFill>
        </p:grpSpPr>
        <p:sp>
          <p:nvSpPr>
            <p:cNvPr id="61" name="Rectangle 2"/>
            <p:cNvSpPr txBox="1">
              <a:spLocks noChangeArrowheads="1"/>
            </p:cNvSpPr>
            <p:nvPr/>
          </p:nvSpPr>
          <p:spPr>
            <a:xfrm>
              <a:off x="3507963" y="4959170"/>
              <a:ext cx="2802461" cy="720000"/>
            </a:xfrm>
            <a:prstGeom prst="homePlate">
              <a:avLst>
                <a:gd name="adj" fmla="val 29499"/>
              </a:avLst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marL="0" marR="0" lvl="0" indent="0" algn="ctr" defTabSz="912813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kumimoji="0" lang="ru-RU" sz="1600" b="1" i="0" u="none" strike="noStrike" kern="1200" normalizeH="0" baseline="0" noProof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3D7A"/>
                  </a:solidFill>
                  <a:uLnTx/>
                  <a:uFillTx/>
                  <a:latin typeface="Times New Roman" pitchFamily="18" charset="0"/>
                  <a:cs typeface="Times New Roman" pitchFamily="18" charset="0"/>
                </a:rPr>
                <a:t>Дата образования </a:t>
              </a:r>
            </a:p>
          </p:txBody>
        </p:sp>
        <p:sp>
          <p:nvSpPr>
            <p:cNvPr id="62" name="Rectangle 2"/>
            <p:cNvSpPr txBox="1">
              <a:spLocks noChangeArrowheads="1"/>
            </p:cNvSpPr>
            <p:nvPr/>
          </p:nvSpPr>
          <p:spPr>
            <a:xfrm>
              <a:off x="6173717" y="4959170"/>
              <a:ext cx="2016224" cy="720000"/>
            </a:xfrm>
            <a:prstGeom prst="chevron">
              <a:avLst>
                <a:gd name="adj" fmla="val 29499"/>
              </a:avLst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marL="0" marR="0" lvl="0" indent="0" algn="ctr" defTabSz="912813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ru-RU" sz="1600" b="1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3D7A"/>
                  </a:solidFill>
                  <a:latin typeface="Times New Roman" pitchFamily="18" charset="0"/>
                  <a:cs typeface="Times New Roman" pitchFamily="18" charset="0"/>
                </a:rPr>
                <a:t>6 ноября 1975</a:t>
              </a:r>
              <a:endParaRPr kumimoji="0" lang="ru-RU" sz="1600" b="1" i="0" u="none" strike="noStrike" kern="1200" normalizeH="0" baseline="0" noProof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3D7A"/>
                </a:solidFill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1" name="Picture 8" descr="C:\Users\203_1\Desktop\Мои документы\презентация\саяногорск - лучший город\22362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81743" cy="881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5" descr="C:\Users\Данил\Desktop\Новая папка\Герб МО гСаяногорск_приложение №2 к реш.№209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01191" y="4773"/>
            <a:ext cx="700083" cy="879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590" y="990600"/>
            <a:ext cx="3167532" cy="57038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scene3d>
            <a:camera prst="orthographicFront"/>
            <a:lightRig rig="threePt" dir="t"/>
          </a:scene3d>
          <a:sp3d contourW="12700">
            <a:contourClr>
              <a:schemeClr val="bg1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45"/>
          <p:cNvGrpSpPr/>
          <p:nvPr/>
        </p:nvGrpSpPr>
        <p:grpSpPr>
          <a:xfrm>
            <a:off x="2014170" y="2730523"/>
            <a:ext cx="6646540" cy="490964"/>
            <a:chOff x="2339753" y="1002237"/>
            <a:chExt cx="4902037" cy="972000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grpSpPr>
        <p:sp>
          <p:nvSpPr>
            <p:cNvPr id="22" name="Rectangle 2"/>
            <p:cNvSpPr txBox="1">
              <a:spLocks noChangeArrowheads="1"/>
            </p:cNvSpPr>
            <p:nvPr/>
          </p:nvSpPr>
          <p:spPr>
            <a:xfrm>
              <a:off x="2339753" y="1002237"/>
              <a:ext cx="2384958" cy="972000"/>
            </a:xfrm>
            <a:prstGeom prst="homePlate">
              <a:avLst>
                <a:gd name="adj" fmla="val 29499"/>
              </a:avLst>
            </a:prstGeom>
            <a:gradFill>
              <a:gsLst>
                <a:gs pos="0">
                  <a:srgbClr val="ABD5FF"/>
                </a:gs>
                <a:gs pos="98333">
                  <a:srgbClr val="CCFFFF">
                    <a:alpha val="49000"/>
                  </a:srgbClr>
                </a:gs>
                <a:gs pos="50000">
                  <a:schemeClr val="accent1">
                    <a:tint val="44500"/>
                    <a:satMod val="160000"/>
                  </a:schemeClr>
                </a:gs>
              </a:gsLst>
              <a:lin ang="5400000" scaled="0"/>
            </a:gra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defPPr>
                <a:defRPr lang="en-US"/>
              </a:defPPr>
              <a:lvl1pPr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3D7A"/>
                  </a:solidFill>
                  <a:latin typeface="Times New Roman" pitchFamily="18" charset="0"/>
                  <a:cs typeface="Times New Roman" pitchFamily="18" charset="0"/>
                </a:defRPr>
              </a:lvl1pPr>
            </a:lstStyle>
            <a:p>
              <a:r>
                <a:rPr lang="ru-RU" sz="1600" dirty="0"/>
                <a:t>Объем промышленного производства</a:t>
              </a:r>
            </a:p>
          </p:txBody>
        </p:sp>
        <p:sp>
          <p:nvSpPr>
            <p:cNvPr id="23" name="Rectangle 2"/>
            <p:cNvSpPr txBox="1">
              <a:spLocks noChangeArrowheads="1"/>
            </p:cNvSpPr>
            <p:nvPr/>
          </p:nvSpPr>
          <p:spPr>
            <a:xfrm>
              <a:off x="4744040" y="1237873"/>
              <a:ext cx="1303593" cy="539999"/>
            </a:xfrm>
            <a:prstGeom prst="chevron">
              <a:avLst>
                <a:gd name="adj" fmla="val 29499"/>
              </a:avLst>
            </a:prstGeom>
            <a:gradFill>
              <a:gsLst>
                <a:gs pos="0">
                  <a:srgbClr val="ABD5FF"/>
                </a:gs>
                <a:gs pos="98333">
                  <a:srgbClr val="CCFFFF">
                    <a:alpha val="49000"/>
                  </a:srgbClr>
                </a:gs>
                <a:gs pos="50000">
                  <a:schemeClr val="accent1">
                    <a:tint val="44500"/>
                    <a:satMod val="160000"/>
                  </a:schemeClr>
                </a:gs>
              </a:gsLst>
              <a:lin ang="5400000" scaled="0"/>
            </a:gra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defPPr>
                <a:defRPr lang="en-US"/>
              </a:defPPr>
              <a:lvl1pPr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3D7A"/>
                  </a:solidFill>
                  <a:latin typeface="Times New Roman" pitchFamily="18" charset="0"/>
                  <a:cs typeface="Times New Roman" pitchFamily="18" charset="0"/>
                </a:defRPr>
              </a:lvl1pPr>
            </a:lstStyle>
            <a:p>
              <a:r>
                <a:rPr lang="ru-RU" sz="1600" dirty="0" smtClean="0"/>
                <a:t>49,5% </a:t>
              </a:r>
              <a:r>
                <a:rPr lang="ru-RU" sz="1600" dirty="0"/>
                <a:t>в РХ</a:t>
              </a:r>
            </a:p>
          </p:txBody>
        </p:sp>
        <p:sp>
          <p:nvSpPr>
            <p:cNvPr id="24" name="Rectangle 2"/>
            <p:cNvSpPr txBox="1">
              <a:spLocks noChangeArrowheads="1"/>
            </p:cNvSpPr>
            <p:nvPr/>
          </p:nvSpPr>
          <p:spPr>
            <a:xfrm>
              <a:off x="6047633" y="1230809"/>
              <a:ext cx="1194157" cy="539999"/>
            </a:xfrm>
            <a:prstGeom prst="chevron">
              <a:avLst>
                <a:gd name="adj" fmla="val 29499"/>
              </a:avLst>
            </a:prstGeom>
            <a:gradFill>
              <a:gsLst>
                <a:gs pos="0">
                  <a:srgbClr val="ABD5FF"/>
                </a:gs>
                <a:gs pos="98333">
                  <a:srgbClr val="CCFFFF">
                    <a:alpha val="49000"/>
                  </a:srgbClr>
                </a:gs>
                <a:gs pos="50000">
                  <a:schemeClr val="accent1">
                    <a:tint val="44500"/>
                    <a:satMod val="160000"/>
                  </a:schemeClr>
                </a:gs>
              </a:gsLst>
              <a:lin ang="5400000" scaled="0"/>
            </a:gra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defPPr>
                <a:defRPr lang="en-US"/>
              </a:defPPr>
              <a:lvl1pPr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3D7A"/>
                  </a:solidFill>
                  <a:latin typeface="Times New Roman" pitchFamily="18" charset="0"/>
                  <a:cs typeface="Times New Roman" pitchFamily="18" charset="0"/>
                </a:defRPr>
              </a:lvl1pPr>
            </a:lstStyle>
            <a:p>
              <a:r>
                <a:rPr lang="ru-RU" sz="1600" dirty="0">
                  <a:sym typeface="Wingdings"/>
                </a:rPr>
                <a:t>1 место</a:t>
              </a:r>
              <a:endParaRPr lang="ru-RU" sz="1600" dirty="0"/>
            </a:p>
          </p:txBody>
        </p:sp>
      </p:grpSp>
      <p:grpSp>
        <p:nvGrpSpPr>
          <p:cNvPr id="4" name="Группа 43"/>
          <p:cNvGrpSpPr/>
          <p:nvPr/>
        </p:nvGrpSpPr>
        <p:grpSpPr>
          <a:xfrm>
            <a:off x="1301513" y="3335041"/>
            <a:ext cx="6127165" cy="540061"/>
            <a:chOff x="2339750" y="3213096"/>
            <a:chExt cx="5112569" cy="972000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grpSpPr>
        <p:sp>
          <p:nvSpPr>
            <p:cNvPr id="30" name="Rectangle 2"/>
            <p:cNvSpPr txBox="1">
              <a:spLocks noChangeArrowheads="1"/>
            </p:cNvSpPr>
            <p:nvPr/>
          </p:nvSpPr>
          <p:spPr>
            <a:xfrm>
              <a:off x="2339750" y="3213096"/>
              <a:ext cx="2512052" cy="972000"/>
            </a:xfrm>
            <a:prstGeom prst="homePlate">
              <a:avLst>
                <a:gd name="adj" fmla="val 29499"/>
              </a:avLst>
            </a:prstGeom>
            <a:gradFill>
              <a:gsLst>
                <a:gs pos="0">
                  <a:srgbClr val="ABD5FF"/>
                </a:gs>
                <a:gs pos="98333">
                  <a:srgbClr val="CCFFFF">
                    <a:alpha val="49000"/>
                  </a:srgbClr>
                </a:gs>
                <a:gs pos="50000">
                  <a:schemeClr val="accent1">
                    <a:tint val="44500"/>
                    <a:satMod val="160000"/>
                  </a:schemeClr>
                </a:gs>
              </a:gsLst>
              <a:lin ang="5400000" scaled="0"/>
            </a:gra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defPPr>
                <a:defRPr lang="en-US"/>
              </a:defPPr>
              <a:lvl1pPr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3D7A"/>
                  </a:solidFill>
                  <a:latin typeface="Times New Roman" pitchFamily="18" charset="0"/>
                  <a:cs typeface="Times New Roman" pitchFamily="18" charset="0"/>
                </a:defRPr>
              </a:lvl1pPr>
            </a:lstStyle>
            <a:p>
              <a:r>
                <a:rPr lang="ru-RU" sz="1600" dirty="0"/>
                <a:t>Объем инвестиций в основной капитал</a:t>
              </a:r>
            </a:p>
          </p:txBody>
        </p:sp>
        <p:sp>
          <p:nvSpPr>
            <p:cNvPr id="31" name="Rectangle 2"/>
            <p:cNvSpPr txBox="1">
              <a:spLocks noChangeArrowheads="1"/>
            </p:cNvSpPr>
            <p:nvPr/>
          </p:nvSpPr>
          <p:spPr>
            <a:xfrm>
              <a:off x="4895809" y="3437935"/>
              <a:ext cx="1376817" cy="539999"/>
            </a:xfrm>
            <a:prstGeom prst="chevron">
              <a:avLst>
                <a:gd name="adj" fmla="val 29499"/>
              </a:avLst>
            </a:prstGeom>
            <a:gradFill>
              <a:gsLst>
                <a:gs pos="0">
                  <a:srgbClr val="ABD5FF"/>
                </a:gs>
                <a:gs pos="98333">
                  <a:srgbClr val="CCFFFF">
                    <a:alpha val="49000"/>
                  </a:srgbClr>
                </a:gs>
                <a:gs pos="50000">
                  <a:schemeClr val="accent1">
                    <a:tint val="44500"/>
                    <a:satMod val="160000"/>
                  </a:schemeClr>
                </a:gs>
              </a:gsLst>
              <a:lin ang="5400000" scaled="0"/>
            </a:gra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defPPr>
                <a:defRPr lang="en-US"/>
              </a:defPPr>
              <a:lvl1pPr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3D7A"/>
                  </a:solidFill>
                  <a:latin typeface="Times New Roman" pitchFamily="18" charset="0"/>
                  <a:cs typeface="Times New Roman" pitchFamily="18" charset="0"/>
                </a:defRPr>
              </a:lvl1pPr>
            </a:lstStyle>
            <a:p>
              <a:r>
                <a:rPr lang="ru-RU" sz="1600" dirty="0" smtClean="0"/>
                <a:t>29,2% </a:t>
              </a:r>
              <a:r>
                <a:rPr lang="ru-RU" sz="1600" dirty="0"/>
                <a:t>в РХ</a:t>
              </a:r>
            </a:p>
          </p:txBody>
        </p:sp>
        <p:sp>
          <p:nvSpPr>
            <p:cNvPr id="32" name="Rectangle 2"/>
            <p:cNvSpPr txBox="1">
              <a:spLocks noChangeArrowheads="1"/>
            </p:cNvSpPr>
            <p:nvPr/>
          </p:nvSpPr>
          <p:spPr>
            <a:xfrm>
              <a:off x="6272627" y="3437935"/>
              <a:ext cx="1179692" cy="539999"/>
            </a:xfrm>
            <a:prstGeom prst="chevron">
              <a:avLst>
                <a:gd name="adj" fmla="val 29499"/>
              </a:avLst>
            </a:prstGeom>
            <a:gradFill>
              <a:gsLst>
                <a:gs pos="0">
                  <a:srgbClr val="ABD5FF"/>
                </a:gs>
                <a:gs pos="98333">
                  <a:srgbClr val="CCFFFF">
                    <a:alpha val="49000"/>
                  </a:srgbClr>
                </a:gs>
                <a:gs pos="50000">
                  <a:schemeClr val="accent1">
                    <a:tint val="44500"/>
                    <a:satMod val="160000"/>
                  </a:schemeClr>
                </a:gs>
              </a:gsLst>
              <a:lin ang="5400000" scaled="0"/>
            </a:gra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defPPr>
                <a:defRPr lang="en-US"/>
              </a:defPPr>
              <a:lvl1pPr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3D7A"/>
                  </a:solidFill>
                  <a:latin typeface="Times New Roman" pitchFamily="18" charset="0"/>
                  <a:cs typeface="Times New Roman" pitchFamily="18" charset="0"/>
                </a:defRPr>
              </a:lvl1pPr>
            </a:lstStyle>
            <a:p>
              <a:r>
                <a:rPr lang="ru-RU" sz="1600" dirty="0" smtClean="0">
                  <a:sym typeface="Wingdings"/>
                </a:rPr>
                <a:t>2 </a:t>
              </a:r>
              <a:r>
                <a:rPr lang="ru-RU" sz="1600" dirty="0">
                  <a:sym typeface="Wingdings"/>
                </a:rPr>
                <a:t>место</a:t>
              </a:r>
              <a:endParaRPr lang="ru-RU" sz="1600" dirty="0"/>
            </a:p>
          </p:txBody>
        </p:sp>
      </p:grpSp>
      <p:grpSp>
        <p:nvGrpSpPr>
          <p:cNvPr id="6" name="Группа 41"/>
          <p:cNvGrpSpPr/>
          <p:nvPr/>
        </p:nvGrpSpPr>
        <p:grpSpPr>
          <a:xfrm>
            <a:off x="1955645" y="5302057"/>
            <a:ext cx="7698231" cy="497874"/>
            <a:chOff x="2268272" y="5589248"/>
            <a:chExt cx="5518353" cy="972000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grpSpPr>
        <p:sp>
          <p:nvSpPr>
            <p:cNvPr id="39" name="Rectangle 2"/>
            <p:cNvSpPr txBox="1">
              <a:spLocks noChangeArrowheads="1"/>
            </p:cNvSpPr>
            <p:nvPr/>
          </p:nvSpPr>
          <p:spPr>
            <a:xfrm>
              <a:off x="2268272" y="5589248"/>
              <a:ext cx="2083459" cy="972000"/>
            </a:xfrm>
            <a:prstGeom prst="homePlate">
              <a:avLst>
                <a:gd name="adj" fmla="val 29499"/>
              </a:avLst>
            </a:prstGeom>
            <a:gradFill>
              <a:gsLst>
                <a:gs pos="0">
                  <a:srgbClr val="ABD5FF"/>
                </a:gs>
                <a:gs pos="98333">
                  <a:srgbClr val="CCFFFF">
                    <a:alpha val="49000"/>
                  </a:srgbClr>
                </a:gs>
                <a:gs pos="50000">
                  <a:schemeClr val="accent1">
                    <a:tint val="44500"/>
                    <a:satMod val="160000"/>
                  </a:schemeClr>
                </a:gs>
              </a:gsLst>
              <a:lin ang="5400000" scaled="0"/>
            </a:gra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defPPr>
                <a:defRPr lang="en-US"/>
              </a:defPPr>
              <a:lvl1pPr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3D7A"/>
                  </a:solidFill>
                  <a:latin typeface="Times New Roman" pitchFamily="18" charset="0"/>
                  <a:cs typeface="Times New Roman" pitchFamily="18" charset="0"/>
                </a:defRPr>
              </a:lvl1pPr>
            </a:lstStyle>
            <a:p>
              <a:r>
                <a:rPr lang="ru-RU" sz="1600" dirty="0"/>
                <a:t>Размер среднемесячной заработной платы</a:t>
              </a:r>
            </a:p>
          </p:txBody>
        </p:sp>
        <p:sp>
          <p:nvSpPr>
            <p:cNvPr id="40" name="Rectangle 2"/>
            <p:cNvSpPr txBox="1">
              <a:spLocks noChangeArrowheads="1"/>
            </p:cNvSpPr>
            <p:nvPr/>
          </p:nvSpPr>
          <p:spPr>
            <a:xfrm>
              <a:off x="4351731" y="5814520"/>
              <a:ext cx="1265328" cy="540000"/>
            </a:xfrm>
            <a:prstGeom prst="chevron">
              <a:avLst>
                <a:gd name="adj" fmla="val 29499"/>
              </a:avLst>
            </a:prstGeom>
            <a:gradFill>
              <a:gsLst>
                <a:gs pos="0">
                  <a:srgbClr val="ABD5FF"/>
                </a:gs>
                <a:gs pos="98333">
                  <a:srgbClr val="CCFFFF">
                    <a:alpha val="49000"/>
                  </a:srgbClr>
                </a:gs>
                <a:gs pos="50000">
                  <a:schemeClr val="accent1">
                    <a:tint val="44500"/>
                    <a:satMod val="160000"/>
                  </a:schemeClr>
                </a:gs>
              </a:gsLst>
              <a:lin ang="5400000" scaled="0"/>
            </a:gra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defPPr>
                <a:defRPr lang="en-US"/>
              </a:defPPr>
              <a:lvl1pPr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3D7A"/>
                  </a:solidFill>
                  <a:latin typeface="Times New Roman" pitchFamily="18" charset="0"/>
                  <a:cs typeface="Times New Roman" pitchFamily="18" charset="0"/>
                </a:defRPr>
              </a:lvl1pPr>
            </a:lstStyle>
            <a:p>
              <a:r>
                <a:rPr lang="ru-RU" sz="1600" dirty="0"/>
                <a:t>в </a:t>
              </a:r>
              <a:r>
                <a:rPr lang="ru-RU" sz="1600" dirty="0" smtClean="0"/>
                <a:t>1,2 </a:t>
              </a:r>
              <a:r>
                <a:rPr lang="ru-RU" sz="1600" dirty="0"/>
                <a:t>раза</a:t>
              </a:r>
            </a:p>
          </p:txBody>
        </p:sp>
        <p:sp>
          <p:nvSpPr>
            <p:cNvPr id="41" name="Rectangle 2"/>
            <p:cNvSpPr txBox="1">
              <a:spLocks noChangeArrowheads="1"/>
            </p:cNvSpPr>
            <p:nvPr/>
          </p:nvSpPr>
          <p:spPr>
            <a:xfrm>
              <a:off x="5617060" y="5814520"/>
              <a:ext cx="2169565" cy="540000"/>
            </a:xfrm>
            <a:prstGeom prst="chevron">
              <a:avLst>
                <a:gd name="adj" fmla="val 29499"/>
              </a:avLst>
            </a:prstGeom>
            <a:gradFill>
              <a:gsLst>
                <a:gs pos="0">
                  <a:srgbClr val="ABD5FF"/>
                </a:gs>
                <a:gs pos="98333">
                  <a:srgbClr val="CCFFFF">
                    <a:alpha val="49000"/>
                  </a:srgbClr>
                </a:gs>
                <a:gs pos="50000">
                  <a:schemeClr val="accent1">
                    <a:tint val="44500"/>
                    <a:satMod val="160000"/>
                  </a:schemeClr>
                </a:gs>
              </a:gsLst>
              <a:lin ang="5400000" scaled="0"/>
            </a:gra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defPPr>
                <a:defRPr lang="en-US"/>
              </a:defPPr>
              <a:lvl1pPr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3D7A"/>
                  </a:solidFill>
                  <a:latin typeface="Times New Roman" pitchFamily="18" charset="0"/>
                  <a:cs typeface="Times New Roman" pitchFamily="18" charset="0"/>
                </a:defRPr>
              </a:lvl1pPr>
            </a:lstStyle>
            <a:p>
              <a:r>
                <a:rPr lang="ru-RU" sz="1600" dirty="0">
                  <a:sym typeface="Wingdings"/>
                </a:rPr>
                <a:t>средней з/п по РХ</a:t>
              </a:r>
              <a:endParaRPr lang="ru-RU" sz="1600" dirty="0"/>
            </a:p>
          </p:txBody>
        </p:sp>
      </p:grpSp>
      <p:grpSp>
        <p:nvGrpSpPr>
          <p:cNvPr id="7" name="Группа 46"/>
          <p:cNvGrpSpPr/>
          <p:nvPr/>
        </p:nvGrpSpPr>
        <p:grpSpPr>
          <a:xfrm>
            <a:off x="1993745" y="4062808"/>
            <a:ext cx="5498737" cy="442711"/>
            <a:chOff x="3492024" y="2096912"/>
            <a:chExt cx="5040560" cy="972000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grpSpPr>
        <p:sp>
          <p:nvSpPr>
            <p:cNvPr id="48" name="Rectangle 2"/>
            <p:cNvSpPr txBox="1">
              <a:spLocks noChangeArrowheads="1"/>
            </p:cNvSpPr>
            <p:nvPr/>
          </p:nvSpPr>
          <p:spPr>
            <a:xfrm>
              <a:off x="3492024" y="2096912"/>
              <a:ext cx="2183654" cy="972000"/>
            </a:xfrm>
            <a:prstGeom prst="homePlate">
              <a:avLst>
                <a:gd name="adj" fmla="val 29499"/>
              </a:avLst>
            </a:prstGeom>
            <a:gradFill>
              <a:gsLst>
                <a:gs pos="0">
                  <a:srgbClr val="ABD5FF"/>
                </a:gs>
                <a:gs pos="98333">
                  <a:srgbClr val="CCFFFF">
                    <a:alpha val="49000"/>
                  </a:srgbClr>
                </a:gs>
                <a:gs pos="50000">
                  <a:schemeClr val="accent1">
                    <a:tint val="44500"/>
                    <a:satMod val="160000"/>
                  </a:schemeClr>
                </a:gs>
              </a:gsLst>
              <a:lin ang="5400000" scaled="0"/>
            </a:gra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defPPr>
                <a:defRPr lang="en-US"/>
              </a:defPPr>
              <a:lvl1pPr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3D7A"/>
                  </a:solidFill>
                  <a:latin typeface="Times New Roman" pitchFamily="18" charset="0"/>
                  <a:cs typeface="Times New Roman" pitchFamily="18" charset="0"/>
                </a:defRPr>
              </a:lvl1pPr>
            </a:lstStyle>
            <a:p>
              <a:r>
                <a:rPr lang="ru-RU" sz="1600" dirty="0"/>
                <a:t>Оборот розничной торговли</a:t>
              </a:r>
            </a:p>
          </p:txBody>
        </p:sp>
        <p:sp>
          <p:nvSpPr>
            <p:cNvPr id="49" name="Rectangle 2"/>
            <p:cNvSpPr txBox="1">
              <a:spLocks noChangeArrowheads="1"/>
            </p:cNvSpPr>
            <p:nvPr/>
          </p:nvSpPr>
          <p:spPr>
            <a:xfrm>
              <a:off x="5724024" y="2321920"/>
              <a:ext cx="1512560" cy="539999"/>
            </a:xfrm>
            <a:prstGeom prst="chevron">
              <a:avLst>
                <a:gd name="adj" fmla="val 29499"/>
              </a:avLst>
            </a:prstGeom>
            <a:gradFill>
              <a:gsLst>
                <a:gs pos="0">
                  <a:srgbClr val="ABD5FF"/>
                </a:gs>
                <a:gs pos="98333">
                  <a:srgbClr val="CCFFFF">
                    <a:alpha val="49000"/>
                  </a:srgbClr>
                </a:gs>
                <a:gs pos="50000">
                  <a:schemeClr val="accent1">
                    <a:tint val="44500"/>
                    <a:satMod val="160000"/>
                  </a:schemeClr>
                </a:gs>
              </a:gsLst>
              <a:lin ang="5400000" scaled="0"/>
            </a:gra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defPPr>
                <a:defRPr lang="en-US"/>
              </a:defPPr>
              <a:lvl1pPr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3D7A"/>
                  </a:solidFill>
                  <a:latin typeface="Times New Roman" pitchFamily="18" charset="0"/>
                  <a:cs typeface="Times New Roman" pitchFamily="18" charset="0"/>
                </a:defRPr>
              </a:lvl1pPr>
            </a:lstStyle>
            <a:p>
              <a:r>
                <a:rPr lang="ru-RU" sz="1600" dirty="0" smtClean="0"/>
                <a:t>11,0% </a:t>
              </a:r>
              <a:r>
                <a:rPr lang="ru-RU" sz="1600" dirty="0"/>
                <a:t>в РХ</a:t>
              </a:r>
            </a:p>
          </p:txBody>
        </p:sp>
        <p:sp>
          <p:nvSpPr>
            <p:cNvPr id="50" name="Rectangle 2"/>
            <p:cNvSpPr txBox="1">
              <a:spLocks noChangeArrowheads="1"/>
            </p:cNvSpPr>
            <p:nvPr/>
          </p:nvSpPr>
          <p:spPr>
            <a:xfrm>
              <a:off x="7236584" y="2321920"/>
              <a:ext cx="1296000" cy="539999"/>
            </a:xfrm>
            <a:prstGeom prst="chevron">
              <a:avLst>
                <a:gd name="adj" fmla="val 29499"/>
              </a:avLst>
            </a:prstGeom>
            <a:gradFill>
              <a:gsLst>
                <a:gs pos="0">
                  <a:srgbClr val="ABD5FF"/>
                </a:gs>
                <a:gs pos="98333">
                  <a:srgbClr val="CCFFFF">
                    <a:alpha val="49000"/>
                  </a:srgbClr>
                </a:gs>
                <a:gs pos="50000">
                  <a:schemeClr val="accent1">
                    <a:tint val="44500"/>
                    <a:satMod val="160000"/>
                  </a:schemeClr>
                </a:gs>
              </a:gsLst>
              <a:lin ang="5400000" scaled="0"/>
            </a:gra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defPPr>
                <a:defRPr lang="en-US"/>
              </a:defPPr>
              <a:lvl1pPr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3D7A"/>
                  </a:solidFill>
                  <a:latin typeface="Times New Roman" pitchFamily="18" charset="0"/>
                  <a:cs typeface="Times New Roman" pitchFamily="18" charset="0"/>
                </a:defRPr>
              </a:lvl1pPr>
            </a:lstStyle>
            <a:p>
              <a:r>
                <a:rPr lang="ru-RU" sz="1600" dirty="0">
                  <a:sym typeface="Wingdings"/>
                </a:rPr>
                <a:t>2 место</a:t>
              </a:r>
              <a:endParaRPr lang="ru-RU" sz="1600" dirty="0"/>
            </a:p>
          </p:txBody>
        </p:sp>
      </p:grpSp>
      <p:pic>
        <p:nvPicPr>
          <p:cNvPr id="12290" name="Picture 2" descr="ÐÐ°ÑÑÐ¸Ð½ÐºÐ¸ Ð¿Ð¾ Ð·Ð°Ð¿ÑÐ¾ÑÑ Ð¡Ð°ÑÐ½Ð¾Ð³Ð¾ÑÑÐº Ð°Ð»ÑÐ¼Ð¸Ð½Ð¸ÐµÐ²ÑÐ¹ Ð·Ð°Ð²Ð¾Ð´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4164" y="2552046"/>
            <a:ext cx="1090942" cy="6694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317500" dist="152400" dir="3360000" rotWithShape="0">
              <a:schemeClr val="accent5">
                <a:lumMod val="75000"/>
                <a:alpha val="80000"/>
              </a:schemeClr>
            </a:outerShdw>
            <a:softEdge rad="31750"/>
          </a:effectLst>
        </p:spPr>
      </p:pic>
      <p:pic>
        <p:nvPicPr>
          <p:cNvPr id="12292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8748" y="3224332"/>
            <a:ext cx="1014113" cy="6187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317500" dist="152400" dir="3360000" rotWithShape="0">
              <a:schemeClr val="accent5">
                <a:lumMod val="75000"/>
                <a:alpha val="80000"/>
              </a:schemeClr>
            </a:outerShdw>
            <a:softEdge rad="31750"/>
          </a:effectLst>
        </p:spPr>
      </p:pic>
      <p:pic>
        <p:nvPicPr>
          <p:cNvPr id="12294" name="Picture 6" descr="ÐÐ°ÑÑÐ¸Ð½ÐºÐ¸ Ð¿Ð¾ Ð·Ð°Ð¿ÑÐ¾ÑÑ Ð¾Ð±Ð¾ÑÐ¾Ñ ÑÐ¾Ð·Ð½Ð¸ÑÐ½Ð¾Ð¹ ÑÐ¾ÑÐ³Ð¾Ð²Ð»Ð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2061" y="3877378"/>
            <a:ext cx="1033045" cy="6329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317500" dist="152400" dir="3360000" algn="ctr" rotWithShape="0">
              <a:schemeClr val="accent5">
                <a:lumMod val="75000"/>
                <a:alpha val="80000"/>
              </a:schemeClr>
            </a:outerShdw>
            <a:softEdge rad="31750"/>
          </a:effectLst>
        </p:spPr>
      </p:pic>
      <p:pic>
        <p:nvPicPr>
          <p:cNvPr id="12298" name="Picture 10" descr="ÐÐ°ÑÑÐ¸Ð½ÐºÐ¸ Ð¿Ð¾ Ð·Ð°Ð¿ÑÐ¾ÑÑ Ð¾Ð±Ð¾ÑÐ¾Ñ Ð¾Ð±ÑÐµÑÑÐ²ÐµÐ½Ð½Ð¾Ð³Ð¾ Ð¿Ð¸ÑÐ°Ð½Ð¸Ñ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8748" y="4564034"/>
            <a:ext cx="1014113" cy="620950"/>
          </a:xfrm>
          <a:prstGeom prst="roundRect">
            <a:avLst/>
          </a:prstGeom>
          <a:solidFill>
            <a:srgbClr val="FFFFFF">
              <a:shade val="85000"/>
            </a:srgbClr>
          </a:solidFill>
          <a:effectLst>
            <a:outerShdw blurRad="317500" dist="152400" dir="3360000" algn="ctr" rotWithShape="0">
              <a:schemeClr val="accent5">
                <a:lumMod val="75000"/>
                <a:alpha val="80000"/>
              </a:schemeClr>
            </a:outerShdw>
          </a:effectLst>
        </p:spPr>
      </p:pic>
      <p:sp>
        <p:nvSpPr>
          <p:cNvPr id="64" name="Прямоугольник 63"/>
          <p:cNvSpPr/>
          <p:nvPr/>
        </p:nvSpPr>
        <p:spPr>
          <a:xfrm>
            <a:off x="1208584" y="5716"/>
            <a:ext cx="7672369" cy="646331"/>
          </a:xfrm>
          <a:prstGeom prst="rect">
            <a:avLst/>
          </a:prstGeom>
          <a:solidFill>
            <a:schemeClr val="bg1">
              <a:alpha val="29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Основные показатели МО г.Саяногорск 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300" name="Picture 12" descr="ÐÐ°ÑÑÐ¸Ð½ÐºÐ¸ Ð¿Ð¾ Ð·Ð°Ð¿ÑÐ¾ÑÑ ÑÐ°Ð·Ð¼ÐµÑ ÑÑÐµÐ´Ð½ÐµÐ¼ÐµÑÑÑÐ½Ð¾Ð¹ Ð·Ð°ÑÐ°Ð±Ð¾ÑÐ½Ð¾Ð¹ Ð¿Ð»Ð°ÑÑ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9495" y="5235340"/>
            <a:ext cx="1012068" cy="622451"/>
          </a:xfrm>
          <a:prstGeom prst="roundRect">
            <a:avLst/>
          </a:prstGeom>
          <a:noFill/>
          <a:effectLst>
            <a:outerShdw blurRad="317500" dist="152400" dir="3360000" algn="ctr" rotWithShape="0">
              <a:schemeClr val="accent5">
                <a:lumMod val="75000"/>
                <a:alpha val="80000"/>
              </a:schemeClr>
            </a:outerShdw>
          </a:effectLst>
        </p:spPr>
      </p:pic>
      <p:sp>
        <p:nvSpPr>
          <p:cNvPr id="65" name="Стрелка вверх 64"/>
          <p:cNvSpPr/>
          <p:nvPr/>
        </p:nvSpPr>
        <p:spPr>
          <a:xfrm flipH="1">
            <a:off x="7172323" y="5417445"/>
            <a:ext cx="87232" cy="24494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grpSp>
        <p:nvGrpSpPr>
          <p:cNvPr id="8" name="Группа 65"/>
          <p:cNvGrpSpPr/>
          <p:nvPr/>
        </p:nvGrpSpPr>
        <p:grpSpPr>
          <a:xfrm>
            <a:off x="98748" y="5934075"/>
            <a:ext cx="9721528" cy="352425"/>
            <a:chOff x="2268272" y="5679165"/>
            <a:chExt cx="4556080" cy="854221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grpSpPr>
        <p:sp>
          <p:nvSpPr>
            <p:cNvPr id="67" name="Rectangle 2"/>
            <p:cNvSpPr txBox="1">
              <a:spLocks noChangeArrowheads="1"/>
            </p:cNvSpPr>
            <p:nvPr/>
          </p:nvSpPr>
          <p:spPr>
            <a:xfrm>
              <a:off x="2268272" y="5679165"/>
              <a:ext cx="2232000" cy="854220"/>
            </a:xfrm>
            <a:prstGeom prst="homePlate">
              <a:avLst>
                <a:gd name="adj" fmla="val 29499"/>
              </a:avLst>
            </a:prstGeom>
            <a:gradFill>
              <a:gsLst>
                <a:gs pos="0">
                  <a:srgbClr val="ABD5FF"/>
                </a:gs>
                <a:gs pos="98333">
                  <a:srgbClr val="CCFFFF">
                    <a:alpha val="49000"/>
                  </a:srgbClr>
                </a:gs>
                <a:gs pos="50000">
                  <a:schemeClr val="accent1">
                    <a:tint val="44500"/>
                    <a:satMod val="160000"/>
                  </a:schemeClr>
                </a:gs>
              </a:gsLst>
              <a:lin ang="5400000" scaled="0"/>
            </a:gra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defPPr>
                <a:defRPr lang="en-US"/>
              </a:defPPr>
              <a:lvl1pPr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3D7A"/>
                  </a:solidFill>
                  <a:latin typeface="Times New Roman" pitchFamily="18" charset="0"/>
                  <a:cs typeface="Times New Roman" pitchFamily="18" charset="0"/>
                </a:defRPr>
              </a:lvl1pPr>
            </a:lstStyle>
            <a:p>
              <a:r>
                <a:rPr lang="ru-RU" sz="1600" dirty="0"/>
                <a:t>среднесписочная численность </a:t>
              </a:r>
              <a:r>
                <a:rPr lang="ru-RU" sz="1600" dirty="0" smtClean="0"/>
                <a:t>работников</a:t>
              </a:r>
              <a:endParaRPr lang="ru-RU" sz="1600" dirty="0"/>
            </a:p>
          </p:txBody>
        </p:sp>
        <p:sp>
          <p:nvSpPr>
            <p:cNvPr id="68" name="Rectangle 2"/>
            <p:cNvSpPr txBox="1">
              <a:spLocks noChangeArrowheads="1"/>
            </p:cNvSpPr>
            <p:nvPr/>
          </p:nvSpPr>
          <p:spPr>
            <a:xfrm>
              <a:off x="4297799" y="5679165"/>
              <a:ext cx="1488963" cy="854221"/>
            </a:xfrm>
            <a:prstGeom prst="chevron">
              <a:avLst>
                <a:gd name="adj" fmla="val 29499"/>
              </a:avLst>
            </a:prstGeom>
            <a:gradFill>
              <a:gsLst>
                <a:gs pos="0">
                  <a:srgbClr val="ABD5FF"/>
                </a:gs>
                <a:gs pos="98333">
                  <a:srgbClr val="CCFFFF">
                    <a:alpha val="49000"/>
                  </a:srgbClr>
                </a:gs>
                <a:gs pos="50000">
                  <a:schemeClr val="accent1">
                    <a:tint val="44500"/>
                    <a:satMod val="160000"/>
                  </a:schemeClr>
                </a:gs>
              </a:gsLst>
              <a:lin ang="5400000" scaled="0"/>
            </a:gra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defPPr>
                <a:defRPr lang="en-US"/>
              </a:defPPr>
              <a:lvl1pPr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3D7A"/>
                  </a:solidFill>
                  <a:latin typeface="Times New Roman" pitchFamily="18" charset="0"/>
                  <a:cs typeface="Times New Roman" pitchFamily="18" charset="0"/>
                </a:defRPr>
              </a:lvl1pPr>
            </a:lstStyle>
            <a:p>
              <a:r>
                <a:rPr lang="ru-RU" sz="1600" dirty="0" smtClean="0"/>
                <a:t>15,0% </a:t>
              </a:r>
              <a:r>
                <a:rPr lang="ru-RU" sz="1600" dirty="0"/>
                <a:t>в </a:t>
              </a:r>
              <a:r>
                <a:rPr lang="ru-RU" sz="1600" dirty="0" smtClean="0"/>
                <a:t>РХ</a:t>
              </a:r>
              <a:endParaRPr lang="ru-RU" sz="1600" dirty="0"/>
            </a:p>
          </p:txBody>
        </p:sp>
        <p:sp>
          <p:nvSpPr>
            <p:cNvPr id="69" name="Rectangle 2"/>
            <p:cNvSpPr txBox="1">
              <a:spLocks noChangeArrowheads="1"/>
            </p:cNvSpPr>
            <p:nvPr/>
          </p:nvSpPr>
          <p:spPr>
            <a:xfrm>
              <a:off x="5590483" y="5679166"/>
              <a:ext cx="1233869" cy="854219"/>
            </a:xfrm>
            <a:prstGeom prst="chevron">
              <a:avLst>
                <a:gd name="adj" fmla="val 29499"/>
              </a:avLst>
            </a:prstGeom>
            <a:gradFill>
              <a:gsLst>
                <a:gs pos="0">
                  <a:srgbClr val="ABD5FF"/>
                </a:gs>
                <a:gs pos="98333">
                  <a:srgbClr val="CCFFFF">
                    <a:alpha val="49000"/>
                  </a:srgbClr>
                </a:gs>
                <a:gs pos="50000">
                  <a:schemeClr val="accent1">
                    <a:tint val="44500"/>
                    <a:satMod val="160000"/>
                  </a:schemeClr>
                </a:gs>
              </a:gsLst>
              <a:lin ang="5400000" scaled="0"/>
            </a:gra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defPPr>
                <a:defRPr lang="en-US"/>
              </a:defPPr>
              <a:lvl1pPr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3D7A"/>
                  </a:solidFill>
                  <a:latin typeface="Times New Roman" pitchFamily="18" charset="0"/>
                  <a:cs typeface="Times New Roman" pitchFamily="18" charset="0"/>
                </a:defRPr>
              </a:lvl1pPr>
            </a:lstStyle>
            <a:p>
              <a:r>
                <a:rPr lang="ru-RU" sz="1600" dirty="0">
                  <a:sym typeface="Wingdings"/>
                </a:rPr>
                <a:t>2 </a:t>
              </a:r>
              <a:r>
                <a:rPr lang="ru-RU" sz="1600" dirty="0" smtClean="0">
                  <a:sym typeface="Wingdings"/>
                </a:rPr>
                <a:t>место</a:t>
              </a:r>
            </a:p>
            <a:p>
              <a:endParaRPr lang="ru-RU" sz="1600" dirty="0">
                <a:sym typeface="Wingdings"/>
              </a:endParaRPr>
            </a:p>
          </p:txBody>
        </p:sp>
      </p:grpSp>
      <p:pic>
        <p:nvPicPr>
          <p:cNvPr id="3074" name="Picture 2" descr="C:\Users\Zubarev\Desktop\ГИФ\gif-dlya-prezentaciy-94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137113" y="1212234"/>
            <a:ext cx="1719677" cy="1763771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40022" y="1067791"/>
            <a:ext cx="83610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На протяжении многих лет МО </a:t>
            </a:r>
            <a:r>
              <a:rPr lang="ru-RU" sz="1600" b="1" dirty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город Саяногорск </a:t>
            </a:r>
            <a:r>
              <a:rPr lang="ru-RU" sz="1600" b="1" dirty="0" smtClean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занимает 1 место </a:t>
            </a:r>
          </a:p>
          <a:p>
            <a:pPr algn="ctr"/>
            <a:r>
              <a:rPr lang="ru-RU" sz="1600" b="1" dirty="0" smtClean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по итогам </a:t>
            </a:r>
            <a:r>
              <a:rPr lang="ru-RU" sz="1600" b="1" dirty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рейтинговой оценки уровня социально-экономического развития </a:t>
            </a:r>
            <a:endParaRPr lang="ru-RU" sz="1600" b="1" dirty="0" smtClean="0">
              <a:solidFill>
                <a:srgbClr val="003D7A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муниципальных </a:t>
            </a:r>
            <a:r>
              <a:rPr lang="ru-RU" sz="1600" b="1" dirty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образований </a:t>
            </a:r>
            <a:r>
              <a:rPr lang="ru-RU" sz="1600" b="1" dirty="0" smtClean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Республики Хакасия. </a:t>
            </a:r>
            <a:endParaRPr lang="ru-RU" sz="1600" b="1" dirty="0">
              <a:solidFill>
                <a:srgbClr val="003D7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7" name="Группа 46"/>
          <p:cNvGrpSpPr/>
          <p:nvPr/>
        </p:nvGrpSpPr>
        <p:grpSpPr>
          <a:xfrm>
            <a:off x="1301513" y="4639526"/>
            <a:ext cx="5498737" cy="442711"/>
            <a:chOff x="3492024" y="2096912"/>
            <a:chExt cx="5040560" cy="972000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grpSpPr>
        <p:sp>
          <p:nvSpPr>
            <p:cNvPr id="42" name="Rectangle 2"/>
            <p:cNvSpPr txBox="1">
              <a:spLocks noChangeArrowheads="1"/>
            </p:cNvSpPr>
            <p:nvPr/>
          </p:nvSpPr>
          <p:spPr>
            <a:xfrm>
              <a:off x="3492024" y="2096912"/>
              <a:ext cx="2183654" cy="972000"/>
            </a:xfrm>
            <a:prstGeom prst="homePlate">
              <a:avLst>
                <a:gd name="adj" fmla="val 29499"/>
              </a:avLst>
            </a:prstGeom>
            <a:gradFill>
              <a:gsLst>
                <a:gs pos="0">
                  <a:srgbClr val="ABD5FF"/>
                </a:gs>
                <a:gs pos="98333">
                  <a:srgbClr val="CCFFFF">
                    <a:alpha val="49000"/>
                  </a:srgbClr>
                </a:gs>
                <a:gs pos="50000">
                  <a:schemeClr val="accent1">
                    <a:tint val="44500"/>
                    <a:satMod val="160000"/>
                  </a:schemeClr>
                </a:gs>
              </a:gsLst>
              <a:lin ang="5400000" scaled="0"/>
            </a:gra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defPPr>
                <a:defRPr lang="en-US"/>
              </a:defPPr>
              <a:lvl1pPr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3D7A"/>
                  </a:solidFill>
                  <a:latin typeface="Times New Roman" pitchFamily="18" charset="0"/>
                  <a:cs typeface="Times New Roman" pitchFamily="18" charset="0"/>
                </a:defRPr>
              </a:lvl1pPr>
            </a:lstStyle>
            <a:p>
              <a:r>
                <a:rPr lang="ru-RU" sz="1600" dirty="0"/>
                <a:t>Объем общественного питания</a:t>
              </a:r>
            </a:p>
          </p:txBody>
        </p:sp>
        <p:sp>
          <p:nvSpPr>
            <p:cNvPr id="43" name="Rectangle 2"/>
            <p:cNvSpPr txBox="1">
              <a:spLocks noChangeArrowheads="1"/>
            </p:cNvSpPr>
            <p:nvPr/>
          </p:nvSpPr>
          <p:spPr>
            <a:xfrm>
              <a:off x="5724024" y="2321920"/>
              <a:ext cx="1512560" cy="539999"/>
            </a:xfrm>
            <a:prstGeom prst="chevron">
              <a:avLst>
                <a:gd name="adj" fmla="val 29499"/>
              </a:avLst>
            </a:prstGeom>
            <a:gradFill>
              <a:gsLst>
                <a:gs pos="0">
                  <a:srgbClr val="ABD5FF"/>
                </a:gs>
                <a:gs pos="98333">
                  <a:srgbClr val="CCFFFF">
                    <a:alpha val="49000"/>
                  </a:srgbClr>
                </a:gs>
                <a:gs pos="50000">
                  <a:schemeClr val="accent1">
                    <a:tint val="44500"/>
                    <a:satMod val="160000"/>
                  </a:schemeClr>
                </a:gs>
              </a:gsLst>
              <a:lin ang="5400000" scaled="0"/>
            </a:gra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defPPr>
                <a:defRPr lang="en-US"/>
              </a:defPPr>
              <a:lvl1pPr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3D7A"/>
                  </a:solidFill>
                  <a:latin typeface="Times New Roman" pitchFamily="18" charset="0"/>
                  <a:cs typeface="Times New Roman" pitchFamily="18" charset="0"/>
                </a:defRPr>
              </a:lvl1pPr>
            </a:lstStyle>
            <a:p>
              <a:r>
                <a:rPr lang="ru-RU" sz="1600" dirty="0" smtClean="0"/>
                <a:t>40,3% </a:t>
              </a:r>
              <a:r>
                <a:rPr lang="ru-RU" sz="1600" dirty="0"/>
                <a:t>в РХ</a:t>
              </a:r>
            </a:p>
          </p:txBody>
        </p:sp>
        <p:sp>
          <p:nvSpPr>
            <p:cNvPr id="44" name="Rectangle 2"/>
            <p:cNvSpPr txBox="1">
              <a:spLocks noChangeArrowheads="1"/>
            </p:cNvSpPr>
            <p:nvPr/>
          </p:nvSpPr>
          <p:spPr>
            <a:xfrm>
              <a:off x="7236584" y="2321920"/>
              <a:ext cx="1296000" cy="539999"/>
            </a:xfrm>
            <a:prstGeom prst="chevron">
              <a:avLst>
                <a:gd name="adj" fmla="val 29499"/>
              </a:avLst>
            </a:prstGeom>
            <a:gradFill>
              <a:gsLst>
                <a:gs pos="0">
                  <a:srgbClr val="ABD5FF"/>
                </a:gs>
                <a:gs pos="98333">
                  <a:srgbClr val="CCFFFF">
                    <a:alpha val="49000"/>
                  </a:srgbClr>
                </a:gs>
                <a:gs pos="50000">
                  <a:schemeClr val="accent1">
                    <a:tint val="44500"/>
                    <a:satMod val="160000"/>
                  </a:schemeClr>
                </a:gs>
              </a:gsLst>
              <a:lin ang="5400000" scaled="0"/>
            </a:gra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defPPr>
                <a:defRPr lang="en-US"/>
              </a:defPPr>
              <a:lvl1pPr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3D7A"/>
                  </a:solidFill>
                  <a:latin typeface="Times New Roman" pitchFamily="18" charset="0"/>
                  <a:cs typeface="Times New Roman" pitchFamily="18" charset="0"/>
                </a:defRPr>
              </a:lvl1pPr>
            </a:lstStyle>
            <a:p>
              <a:r>
                <a:rPr lang="ru-RU" sz="1600" dirty="0" smtClean="0">
                  <a:sym typeface="Wingdings"/>
                </a:rPr>
                <a:t>2 </a:t>
              </a:r>
              <a:r>
                <a:rPr lang="ru-RU" sz="1600" dirty="0">
                  <a:sym typeface="Wingdings"/>
                </a:rPr>
                <a:t>место</a:t>
              </a:r>
              <a:endParaRPr lang="ru-RU" sz="1600" dirty="0"/>
            </a:p>
          </p:txBody>
        </p:sp>
      </p:grpSp>
      <p:pic>
        <p:nvPicPr>
          <p:cNvPr id="36" name="Picture 8" descr="C:\Users\203_1\Desktop\Мои документы\презентация\саяногорск - лучший город\223629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881743" cy="881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5" descr="C:\Users\Данил\Desktop\Новая папка\Герб МО гСаяногорск_приложение №2 к реш.№209.gi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201191" y="4773"/>
            <a:ext cx="700083" cy="879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Прямоугольник 45"/>
          <p:cNvSpPr/>
          <p:nvPr/>
        </p:nvSpPr>
        <p:spPr>
          <a:xfrm>
            <a:off x="-21446" y="2127767"/>
            <a:ext cx="84224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За 2023 </a:t>
            </a:r>
            <a:r>
              <a:rPr lang="ru-RU" sz="1600" b="1" dirty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год доля МО г.Саяногорск в общих объемах Республики </a:t>
            </a:r>
            <a:r>
              <a:rPr lang="ru-RU" sz="1600" b="1" dirty="0" smtClean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Хакасия составила: </a:t>
            </a:r>
            <a:endParaRPr lang="ru-RU" sz="1600" b="1" dirty="0">
              <a:solidFill>
                <a:srgbClr val="003D7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7" name="Группа 65"/>
          <p:cNvGrpSpPr/>
          <p:nvPr/>
        </p:nvGrpSpPr>
        <p:grpSpPr>
          <a:xfrm>
            <a:off x="701431" y="6371057"/>
            <a:ext cx="9118845" cy="423279"/>
            <a:chOff x="2268272" y="5679165"/>
            <a:chExt cx="4556080" cy="854221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grpSpPr>
        <p:sp>
          <p:nvSpPr>
            <p:cNvPr id="51" name="Rectangle 2"/>
            <p:cNvSpPr txBox="1">
              <a:spLocks noChangeArrowheads="1"/>
            </p:cNvSpPr>
            <p:nvPr/>
          </p:nvSpPr>
          <p:spPr>
            <a:xfrm>
              <a:off x="2268272" y="5679165"/>
              <a:ext cx="2232000" cy="854220"/>
            </a:xfrm>
            <a:prstGeom prst="homePlate">
              <a:avLst>
                <a:gd name="adj" fmla="val 29499"/>
              </a:avLst>
            </a:prstGeom>
            <a:gradFill>
              <a:gsLst>
                <a:gs pos="0">
                  <a:srgbClr val="ABD5FF"/>
                </a:gs>
                <a:gs pos="98333">
                  <a:srgbClr val="CCFFFF">
                    <a:alpha val="49000"/>
                  </a:srgbClr>
                </a:gs>
                <a:gs pos="50000">
                  <a:schemeClr val="accent1">
                    <a:tint val="44500"/>
                    <a:satMod val="160000"/>
                  </a:schemeClr>
                </a:gs>
              </a:gsLst>
              <a:lin ang="5400000" scaled="0"/>
            </a:gra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defPPr>
                <a:defRPr lang="en-US"/>
              </a:defPPr>
              <a:lvl1pPr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3D7A"/>
                  </a:solidFill>
                  <a:latin typeface="Times New Roman" pitchFamily="18" charset="0"/>
                  <a:cs typeface="Times New Roman" pitchFamily="18" charset="0"/>
                </a:defRPr>
              </a:lvl1pPr>
            </a:lstStyle>
            <a:p>
              <a:r>
                <a:rPr lang="ru-RU" sz="1600" dirty="0" smtClean="0"/>
                <a:t>сальдированный </a:t>
              </a:r>
              <a:r>
                <a:rPr lang="ru-RU" sz="1600" dirty="0"/>
                <a:t>финансовый результат деятельности организаций </a:t>
              </a:r>
            </a:p>
          </p:txBody>
        </p:sp>
        <p:sp>
          <p:nvSpPr>
            <p:cNvPr id="52" name="Rectangle 2"/>
            <p:cNvSpPr txBox="1">
              <a:spLocks noChangeArrowheads="1"/>
            </p:cNvSpPr>
            <p:nvPr/>
          </p:nvSpPr>
          <p:spPr>
            <a:xfrm>
              <a:off x="4297799" y="5679165"/>
              <a:ext cx="1488963" cy="854221"/>
            </a:xfrm>
            <a:prstGeom prst="chevron">
              <a:avLst>
                <a:gd name="adj" fmla="val 29499"/>
              </a:avLst>
            </a:prstGeom>
            <a:gradFill>
              <a:gsLst>
                <a:gs pos="0">
                  <a:srgbClr val="ABD5FF"/>
                </a:gs>
                <a:gs pos="98333">
                  <a:srgbClr val="CCFFFF">
                    <a:alpha val="49000"/>
                  </a:srgbClr>
                </a:gs>
                <a:gs pos="50000">
                  <a:schemeClr val="accent1">
                    <a:tint val="44500"/>
                    <a:satMod val="160000"/>
                  </a:schemeClr>
                </a:gs>
              </a:gsLst>
              <a:lin ang="5400000" scaled="0"/>
            </a:gra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defPPr>
                <a:defRPr lang="en-US"/>
              </a:defPPr>
              <a:lvl1pPr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3D7A"/>
                  </a:solidFill>
                  <a:latin typeface="Times New Roman" pitchFamily="18" charset="0"/>
                  <a:cs typeface="Times New Roman" pitchFamily="18" charset="0"/>
                </a:defRPr>
              </a:lvl1pPr>
            </a:lstStyle>
            <a:p>
              <a:r>
                <a:rPr lang="ru-RU" sz="1600" dirty="0" smtClean="0"/>
                <a:t>11,9% в РХ</a:t>
              </a:r>
              <a:endParaRPr lang="ru-RU" sz="1600" dirty="0"/>
            </a:p>
          </p:txBody>
        </p:sp>
        <p:sp>
          <p:nvSpPr>
            <p:cNvPr id="53" name="Rectangle 2"/>
            <p:cNvSpPr txBox="1">
              <a:spLocks noChangeArrowheads="1"/>
            </p:cNvSpPr>
            <p:nvPr/>
          </p:nvSpPr>
          <p:spPr>
            <a:xfrm>
              <a:off x="5590483" y="5679166"/>
              <a:ext cx="1233869" cy="854219"/>
            </a:xfrm>
            <a:prstGeom prst="chevron">
              <a:avLst>
                <a:gd name="adj" fmla="val 29499"/>
              </a:avLst>
            </a:prstGeom>
            <a:gradFill>
              <a:gsLst>
                <a:gs pos="0">
                  <a:srgbClr val="ABD5FF"/>
                </a:gs>
                <a:gs pos="98333">
                  <a:srgbClr val="CCFFFF">
                    <a:alpha val="49000"/>
                  </a:srgbClr>
                </a:gs>
                <a:gs pos="50000">
                  <a:schemeClr val="accent1">
                    <a:tint val="44500"/>
                    <a:satMod val="160000"/>
                  </a:schemeClr>
                </a:gs>
              </a:gsLst>
              <a:lin ang="5400000" scaled="0"/>
            </a:gra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defPPr>
                <a:defRPr lang="en-US"/>
              </a:defPPr>
              <a:lvl1pPr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3D7A"/>
                  </a:solidFill>
                  <a:latin typeface="Times New Roman" pitchFamily="18" charset="0"/>
                  <a:cs typeface="Times New Roman" pitchFamily="18" charset="0"/>
                </a:defRPr>
              </a:lvl1pPr>
            </a:lstStyle>
            <a:p>
              <a:r>
                <a:rPr lang="ru-RU" sz="1600" dirty="0" smtClean="0">
                  <a:sym typeface="Wingdings"/>
                </a:rPr>
                <a:t>3 </a:t>
              </a:r>
              <a:r>
                <a:rPr lang="ru-RU" sz="1600" dirty="0">
                  <a:sym typeface="Wingdings"/>
                </a:rPr>
                <a:t>место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Freeform 3"/>
          <p:cNvSpPr>
            <a:spLocks noEditPoints="1"/>
          </p:cNvSpPr>
          <p:nvPr/>
        </p:nvSpPr>
        <p:spPr bwMode="gray">
          <a:xfrm rot="-1358056">
            <a:off x="558933" y="2547253"/>
            <a:ext cx="9310952" cy="2919413"/>
          </a:xfrm>
          <a:custGeom>
            <a:avLst/>
            <a:gdLst>
              <a:gd name="T0" fmla="*/ 2147483647 w 4040"/>
              <a:gd name="T1" fmla="*/ 2147483647 h 1888"/>
              <a:gd name="T2" fmla="*/ 2147483647 w 4040"/>
              <a:gd name="T3" fmla="*/ 2147483647 h 1888"/>
              <a:gd name="T4" fmla="*/ 2147483647 w 4040"/>
              <a:gd name="T5" fmla="*/ 2147483647 h 1888"/>
              <a:gd name="T6" fmla="*/ 2147483647 w 4040"/>
              <a:gd name="T7" fmla="*/ 2147483647 h 1888"/>
              <a:gd name="T8" fmla="*/ 2147483647 w 4040"/>
              <a:gd name="T9" fmla="*/ 2147483647 h 1888"/>
              <a:gd name="T10" fmla="*/ 2147483647 w 4040"/>
              <a:gd name="T11" fmla="*/ 2147483647 h 1888"/>
              <a:gd name="T12" fmla="*/ 0 w 4040"/>
              <a:gd name="T13" fmla="*/ 2147483647 h 1888"/>
              <a:gd name="T14" fmla="*/ 2147483647 w 4040"/>
              <a:gd name="T15" fmla="*/ 2147483647 h 1888"/>
              <a:gd name="T16" fmla="*/ 2147483647 w 4040"/>
              <a:gd name="T17" fmla="*/ 2147483647 h 1888"/>
              <a:gd name="T18" fmla="*/ 2147483647 w 4040"/>
              <a:gd name="T19" fmla="*/ 2147483647 h 1888"/>
              <a:gd name="T20" fmla="*/ 2147483647 w 4040"/>
              <a:gd name="T21" fmla="*/ 2147483647 h 1888"/>
              <a:gd name="T22" fmla="*/ 2147483647 w 4040"/>
              <a:gd name="T23" fmla="*/ 2147483647 h 1888"/>
              <a:gd name="T24" fmla="*/ 2147483647 w 4040"/>
              <a:gd name="T25" fmla="*/ 2147483647 h 1888"/>
              <a:gd name="T26" fmla="*/ 2147483647 w 4040"/>
              <a:gd name="T27" fmla="*/ 2147483647 h 1888"/>
              <a:gd name="T28" fmla="*/ 2147483647 w 4040"/>
              <a:gd name="T29" fmla="*/ 2147483647 h 1888"/>
              <a:gd name="T30" fmla="*/ 2147483647 w 4040"/>
              <a:gd name="T31" fmla="*/ 2147483647 h 1888"/>
              <a:gd name="T32" fmla="*/ 2147483647 w 4040"/>
              <a:gd name="T33" fmla="*/ 2147483647 h 1888"/>
              <a:gd name="T34" fmla="*/ 2147483647 w 4040"/>
              <a:gd name="T35" fmla="*/ 2147483647 h 1888"/>
              <a:gd name="T36" fmla="*/ 2147483647 w 4040"/>
              <a:gd name="T37" fmla="*/ 2147483647 h 1888"/>
              <a:gd name="T38" fmla="*/ 2147483647 w 4040"/>
              <a:gd name="T39" fmla="*/ 2147483647 h 1888"/>
              <a:gd name="T40" fmla="*/ 2147483647 w 4040"/>
              <a:gd name="T41" fmla="*/ 2147483647 h 1888"/>
              <a:gd name="T42" fmla="*/ 2147483647 w 4040"/>
              <a:gd name="T43" fmla="*/ 2147483647 h 1888"/>
              <a:gd name="T44" fmla="*/ 2147483647 w 4040"/>
              <a:gd name="T45" fmla="*/ 2147483647 h 1888"/>
              <a:gd name="T46" fmla="*/ 2147483647 w 4040"/>
              <a:gd name="T47" fmla="*/ 2147483647 h 1888"/>
              <a:gd name="T48" fmla="*/ 2147483647 w 4040"/>
              <a:gd name="T49" fmla="*/ 2147483647 h 1888"/>
              <a:gd name="T50" fmla="*/ 2147483647 w 4040"/>
              <a:gd name="T51" fmla="*/ 2147483647 h 1888"/>
              <a:gd name="T52" fmla="*/ 2147483647 w 4040"/>
              <a:gd name="T53" fmla="*/ 0 h 1888"/>
              <a:gd name="T54" fmla="*/ 2147483647 w 4040"/>
              <a:gd name="T55" fmla="*/ 2147483647 h 1888"/>
              <a:gd name="T56" fmla="*/ 2147483647 w 4040"/>
              <a:gd name="T57" fmla="*/ 2147483647 h 1888"/>
              <a:gd name="T58" fmla="*/ 2147483647 w 4040"/>
              <a:gd name="T59" fmla="*/ 2147483647 h 1888"/>
              <a:gd name="T60" fmla="*/ 2147483647 w 4040"/>
              <a:gd name="T61" fmla="*/ 2147483647 h 1888"/>
              <a:gd name="T62" fmla="*/ 2147483647 w 4040"/>
              <a:gd name="T63" fmla="*/ 2147483647 h 1888"/>
              <a:gd name="T64" fmla="*/ 2147483647 w 4040"/>
              <a:gd name="T65" fmla="*/ 2147483647 h 1888"/>
              <a:gd name="T66" fmla="*/ 2147483647 w 4040"/>
              <a:gd name="T67" fmla="*/ 2147483647 h 1888"/>
              <a:gd name="T68" fmla="*/ 2147483647 w 4040"/>
              <a:gd name="T69" fmla="*/ 2147483647 h 1888"/>
              <a:gd name="T70" fmla="*/ 2147483647 w 4040"/>
              <a:gd name="T71" fmla="*/ 2147483647 h 1888"/>
              <a:gd name="T72" fmla="*/ 2147483647 w 4040"/>
              <a:gd name="T73" fmla="*/ 2147483647 h 1888"/>
              <a:gd name="T74" fmla="*/ 2147483647 w 4040"/>
              <a:gd name="T75" fmla="*/ 2147483647 h 1888"/>
              <a:gd name="T76" fmla="*/ 2147483647 w 4040"/>
              <a:gd name="T77" fmla="*/ 2147483647 h 1888"/>
              <a:gd name="T78" fmla="*/ 2147483647 w 4040"/>
              <a:gd name="T79" fmla="*/ 2147483647 h 1888"/>
              <a:gd name="T80" fmla="*/ 2147483647 w 4040"/>
              <a:gd name="T81" fmla="*/ 2147483647 h 1888"/>
              <a:gd name="T82" fmla="*/ 2147483647 w 4040"/>
              <a:gd name="T83" fmla="*/ 2147483647 h 1888"/>
              <a:gd name="T84" fmla="*/ 2147483647 w 4040"/>
              <a:gd name="T85" fmla="*/ 2147483647 h 1888"/>
              <a:gd name="T86" fmla="*/ 2147483647 w 4040"/>
              <a:gd name="T87" fmla="*/ 2147483647 h 1888"/>
              <a:gd name="T88" fmla="*/ 2147483647 w 4040"/>
              <a:gd name="T89" fmla="*/ 2147483647 h 1888"/>
              <a:gd name="T90" fmla="*/ 2147483647 w 4040"/>
              <a:gd name="T91" fmla="*/ 2147483647 h 1888"/>
              <a:gd name="T92" fmla="*/ 2147483647 w 4040"/>
              <a:gd name="T93" fmla="*/ 2147483647 h 1888"/>
              <a:gd name="T94" fmla="*/ 2147483647 w 4040"/>
              <a:gd name="T95" fmla="*/ 2147483647 h 1888"/>
              <a:gd name="T96" fmla="*/ 2147483647 w 4040"/>
              <a:gd name="T97" fmla="*/ 2147483647 h 1888"/>
              <a:gd name="T98" fmla="*/ 2147483647 w 4040"/>
              <a:gd name="T99" fmla="*/ 2147483647 h 1888"/>
              <a:gd name="T100" fmla="*/ 2147483647 w 4040"/>
              <a:gd name="T101" fmla="*/ 2147483647 h 1888"/>
              <a:gd name="T102" fmla="*/ 2147483647 w 4040"/>
              <a:gd name="T103" fmla="*/ 2147483647 h 1888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4040"/>
              <a:gd name="T157" fmla="*/ 0 h 1888"/>
              <a:gd name="T158" fmla="*/ 4040 w 4040"/>
              <a:gd name="T159" fmla="*/ 1888 h 1888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4040" h="1888">
                <a:moveTo>
                  <a:pt x="2020" y="0"/>
                </a:moveTo>
                <a:lnTo>
                  <a:pt x="1854" y="4"/>
                </a:lnTo>
                <a:lnTo>
                  <a:pt x="1692" y="12"/>
                </a:lnTo>
                <a:lnTo>
                  <a:pt x="1534" y="28"/>
                </a:lnTo>
                <a:lnTo>
                  <a:pt x="1382" y="48"/>
                </a:lnTo>
                <a:lnTo>
                  <a:pt x="1234" y="74"/>
                </a:lnTo>
                <a:lnTo>
                  <a:pt x="1092" y="106"/>
                </a:lnTo>
                <a:lnTo>
                  <a:pt x="956" y="142"/>
                </a:lnTo>
                <a:lnTo>
                  <a:pt x="828" y="182"/>
                </a:lnTo>
                <a:lnTo>
                  <a:pt x="706" y="228"/>
                </a:lnTo>
                <a:lnTo>
                  <a:pt x="592" y="276"/>
                </a:lnTo>
                <a:lnTo>
                  <a:pt x="486" y="330"/>
                </a:lnTo>
                <a:lnTo>
                  <a:pt x="390" y="386"/>
                </a:lnTo>
                <a:lnTo>
                  <a:pt x="302" y="446"/>
                </a:lnTo>
                <a:lnTo>
                  <a:pt x="226" y="510"/>
                </a:lnTo>
                <a:lnTo>
                  <a:pt x="158" y="576"/>
                </a:lnTo>
                <a:lnTo>
                  <a:pt x="102" y="646"/>
                </a:lnTo>
                <a:lnTo>
                  <a:pt x="58" y="718"/>
                </a:lnTo>
                <a:lnTo>
                  <a:pt x="26" y="790"/>
                </a:lnTo>
                <a:lnTo>
                  <a:pt x="6" y="866"/>
                </a:lnTo>
                <a:lnTo>
                  <a:pt x="0" y="944"/>
                </a:lnTo>
                <a:lnTo>
                  <a:pt x="6" y="1022"/>
                </a:lnTo>
                <a:lnTo>
                  <a:pt x="26" y="1098"/>
                </a:lnTo>
                <a:lnTo>
                  <a:pt x="58" y="1170"/>
                </a:lnTo>
                <a:lnTo>
                  <a:pt x="102" y="1242"/>
                </a:lnTo>
                <a:lnTo>
                  <a:pt x="158" y="1312"/>
                </a:lnTo>
                <a:lnTo>
                  <a:pt x="226" y="1378"/>
                </a:lnTo>
                <a:lnTo>
                  <a:pt x="302" y="1442"/>
                </a:lnTo>
                <a:lnTo>
                  <a:pt x="390" y="1502"/>
                </a:lnTo>
                <a:lnTo>
                  <a:pt x="486" y="1558"/>
                </a:lnTo>
                <a:lnTo>
                  <a:pt x="592" y="1612"/>
                </a:lnTo>
                <a:lnTo>
                  <a:pt x="706" y="1660"/>
                </a:lnTo>
                <a:lnTo>
                  <a:pt x="828" y="1706"/>
                </a:lnTo>
                <a:lnTo>
                  <a:pt x="956" y="1746"/>
                </a:lnTo>
                <a:lnTo>
                  <a:pt x="1092" y="1782"/>
                </a:lnTo>
                <a:lnTo>
                  <a:pt x="1234" y="1814"/>
                </a:lnTo>
                <a:lnTo>
                  <a:pt x="1382" y="1840"/>
                </a:lnTo>
                <a:lnTo>
                  <a:pt x="1534" y="1860"/>
                </a:lnTo>
                <a:lnTo>
                  <a:pt x="1692" y="1876"/>
                </a:lnTo>
                <a:lnTo>
                  <a:pt x="1854" y="1884"/>
                </a:lnTo>
                <a:lnTo>
                  <a:pt x="2020" y="1888"/>
                </a:lnTo>
                <a:lnTo>
                  <a:pt x="2186" y="1884"/>
                </a:lnTo>
                <a:lnTo>
                  <a:pt x="2348" y="1876"/>
                </a:lnTo>
                <a:lnTo>
                  <a:pt x="2506" y="1860"/>
                </a:lnTo>
                <a:lnTo>
                  <a:pt x="2658" y="1840"/>
                </a:lnTo>
                <a:lnTo>
                  <a:pt x="2806" y="1814"/>
                </a:lnTo>
                <a:lnTo>
                  <a:pt x="2948" y="1782"/>
                </a:lnTo>
                <a:lnTo>
                  <a:pt x="3084" y="1746"/>
                </a:lnTo>
                <a:lnTo>
                  <a:pt x="3212" y="1706"/>
                </a:lnTo>
                <a:lnTo>
                  <a:pt x="3334" y="1660"/>
                </a:lnTo>
                <a:lnTo>
                  <a:pt x="3448" y="1612"/>
                </a:lnTo>
                <a:lnTo>
                  <a:pt x="3554" y="1558"/>
                </a:lnTo>
                <a:lnTo>
                  <a:pt x="3650" y="1502"/>
                </a:lnTo>
                <a:lnTo>
                  <a:pt x="3738" y="1442"/>
                </a:lnTo>
                <a:lnTo>
                  <a:pt x="3814" y="1378"/>
                </a:lnTo>
                <a:lnTo>
                  <a:pt x="3882" y="1312"/>
                </a:lnTo>
                <a:lnTo>
                  <a:pt x="3938" y="1242"/>
                </a:lnTo>
                <a:lnTo>
                  <a:pt x="3982" y="1170"/>
                </a:lnTo>
                <a:lnTo>
                  <a:pt x="4014" y="1098"/>
                </a:lnTo>
                <a:lnTo>
                  <a:pt x="4034" y="1022"/>
                </a:lnTo>
                <a:lnTo>
                  <a:pt x="4040" y="944"/>
                </a:lnTo>
                <a:lnTo>
                  <a:pt x="4034" y="866"/>
                </a:lnTo>
                <a:lnTo>
                  <a:pt x="4014" y="790"/>
                </a:lnTo>
                <a:lnTo>
                  <a:pt x="3982" y="718"/>
                </a:lnTo>
                <a:lnTo>
                  <a:pt x="3938" y="646"/>
                </a:lnTo>
                <a:lnTo>
                  <a:pt x="3882" y="576"/>
                </a:lnTo>
                <a:lnTo>
                  <a:pt x="3814" y="510"/>
                </a:lnTo>
                <a:lnTo>
                  <a:pt x="3738" y="446"/>
                </a:lnTo>
                <a:lnTo>
                  <a:pt x="3650" y="386"/>
                </a:lnTo>
                <a:lnTo>
                  <a:pt x="3554" y="330"/>
                </a:lnTo>
                <a:lnTo>
                  <a:pt x="3448" y="276"/>
                </a:lnTo>
                <a:lnTo>
                  <a:pt x="3334" y="228"/>
                </a:lnTo>
                <a:lnTo>
                  <a:pt x="3212" y="182"/>
                </a:lnTo>
                <a:lnTo>
                  <a:pt x="3084" y="142"/>
                </a:lnTo>
                <a:lnTo>
                  <a:pt x="2948" y="106"/>
                </a:lnTo>
                <a:lnTo>
                  <a:pt x="2806" y="74"/>
                </a:lnTo>
                <a:lnTo>
                  <a:pt x="2658" y="48"/>
                </a:lnTo>
                <a:lnTo>
                  <a:pt x="2506" y="28"/>
                </a:lnTo>
                <a:lnTo>
                  <a:pt x="2348" y="12"/>
                </a:lnTo>
                <a:lnTo>
                  <a:pt x="2186" y="4"/>
                </a:lnTo>
                <a:lnTo>
                  <a:pt x="2020" y="0"/>
                </a:lnTo>
                <a:close/>
                <a:moveTo>
                  <a:pt x="1922" y="1748"/>
                </a:moveTo>
                <a:lnTo>
                  <a:pt x="1762" y="1746"/>
                </a:lnTo>
                <a:lnTo>
                  <a:pt x="1606" y="1736"/>
                </a:lnTo>
                <a:lnTo>
                  <a:pt x="1454" y="1722"/>
                </a:lnTo>
                <a:lnTo>
                  <a:pt x="1306" y="1702"/>
                </a:lnTo>
                <a:lnTo>
                  <a:pt x="1164" y="1678"/>
                </a:lnTo>
                <a:lnTo>
                  <a:pt x="1028" y="1648"/>
                </a:lnTo>
                <a:lnTo>
                  <a:pt x="898" y="1614"/>
                </a:lnTo>
                <a:lnTo>
                  <a:pt x="776" y="1576"/>
                </a:lnTo>
                <a:lnTo>
                  <a:pt x="662" y="1532"/>
                </a:lnTo>
                <a:lnTo>
                  <a:pt x="554" y="1486"/>
                </a:lnTo>
                <a:lnTo>
                  <a:pt x="458" y="1436"/>
                </a:lnTo>
                <a:lnTo>
                  <a:pt x="370" y="1382"/>
                </a:lnTo>
                <a:lnTo>
                  <a:pt x="292" y="1326"/>
                </a:lnTo>
                <a:lnTo>
                  <a:pt x="224" y="1266"/>
                </a:lnTo>
                <a:lnTo>
                  <a:pt x="166" y="1204"/>
                </a:lnTo>
                <a:lnTo>
                  <a:pt x="122" y="1140"/>
                </a:lnTo>
                <a:lnTo>
                  <a:pt x="88" y="1074"/>
                </a:lnTo>
                <a:lnTo>
                  <a:pt x="68" y="1004"/>
                </a:lnTo>
                <a:lnTo>
                  <a:pt x="62" y="934"/>
                </a:lnTo>
                <a:lnTo>
                  <a:pt x="68" y="864"/>
                </a:lnTo>
                <a:lnTo>
                  <a:pt x="88" y="796"/>
                </a:lnTo>
                <a:lnTo>
                  <a:pt x="122" y="730"/>
                </a:lnTo>
                <a:lnTo>
                  <a:pt x="166" y="664"/>
                </a:lnTo>
                <a:lnTo>
                  <a:pt x="224" y="602"/>
                </a:lnTo>
                <a:lnTo>
                  <a:pt x="292" y="544"/>
                </a:lnTo>
                <a:lnTo>
                  <a:pt x="370" y="486"/>
                </a:lnTo>
                <a:lnTo>
                  <a:pt x="458" y="434"/>
                </a:lnTo>
                <a:lnTo>
                  <a:pt x="554" y="382"/>
                </a:lnTo>
                <a:lnTo>
                  <a:pt x="662" y="336"/>
                </a:lnTo>
                <a:lnTo>
                  <a:pt x="776" y="294"/>
                </a:lnTo>
                <a:lnTo>
                  <a:pt x="898" y="256"/>
                </a:lnTo>
                <a:lnTo>
                  <a:pt x="1028" y="222"/>
                </a:lnTo>
                <a:lnTo>
                  <a:pt x="1164" y="192"/>
                </a:lnTo>
                <a:lnTo>
                  <a:pt x="1306" y="166"/>
                </a:lnTo>
                <a:lnTo>
                  <a:pt x="1454" y="148"/>
                </a:lnTo>
                <a:lnTo>
                  <a:pt x="1606" y="132"/>
                </a:lnTo>
                <a:lnTo>
                  <a:pt x="1762" y="124"/>
                </a:lnTo>
                <a:lnTo>
                  <a:pt x="1922" y="120"/>
                </a:lnTo>
                <a:lnTo>
                  <a:pt x="2084" y="124"/>
                </a:lnTo>
                <a:lnTo>
                  <a:pt x="2240" y="132"/>
                </a:lnTo>
                <a:lnTo>
                  <a:pt x="2392" y="148"/>
                </a:lnTo>
                <a:lnTo>
                  <a:pt x="2540" y="166"/>
                </a:lnTo>
                <a:lnTo>
                  <a:pt x="2682" y="192"/>
                </a:lnTo>
                <a:lnTo>
                  <a:pt x="2818" y="222"/>
                </a:lnTo>
                <a:lnTo>
                  <a:pt x="2948" y="256"/>
                </a:lnTo>
                <a:lnTo>
                  <a:pt x="3070" y="294"/>
                </a:lnTo>
                <a:lnTo>
                  <a:pt x="3184" y="336"/>
                </a:lnTo>
                <a:lnTo>
                  <a:pt x="3292" y="382"/>
                </a:lnTo>
                <a:lnTo>
                  <a:pt x="3388" y="434"/>
                </a:lnTo>
                <a:lnTo>
                  <a:pt x="3476" y="486"/>
                </a:lnTo>
                <a:lnTo>
                  <a:pt x="3554" y="544"/>
                </a:lnTo>
                <a:lnTo>
                  <a:pt x="3622" y="602"/>
                </a:lnTo>
                <a:lnTo>
                  <a:pt x="3680" y="664"/>
                </a:lnTo>
                <a:lnTo>
                  <a:pt x="3724" y="730"/>
                </a:lnTo>
                <a:lnTo>
                  <a:pt x="3758" y="796"/>
                </a:lnTo>
                <a:lnTo>
                  <a:pt x="3778" y="864"/>
                </a:lnTo>
                <a:lnTo>
                  <a:pt x="3784" y="934"/>
                </a:lnTo>
                <a:lnTo>
                  <a:pt x="3778" y="1004"/>
                </a:lnTo>
                <a:lnTo>
                  <a:pt x="3758" y="1074"/>
                </a:lnTo>
                <a:lnTo>
                  <a:pt x="3724" y="1140"/>
                </a:lnTo>
                <a:lnTo>
                  <a:pt x="3680" y="1204"/>
                </a:lnTo>
                <a:lnTo>
                  <a:pt x="3622" y="1266"/>
                </a:lnTo>
                <a:lnTo>
                  <a:pt x="3554" y="1326"/>
                </a:lnTo>
                <a:lnTo>
                  <a:pt x="3476" y="1382"/>
                </a:lnTo>
                <a:lnTo>
                  <a:pt x="3388" y="1436"/>
                </a:lnTo>
                <a:lnTo>
                  <a:pt x="3292" y="1486"/>
                </a:lnTo>
                <a:lnTo>
                  <a:pt x="3184" y="1532"/>
                </a:lnTo>
                <a:lnTo>
                  <a:pt x="3070" y="1576"/>
                </a:lnTo>
                <a:lnTo>
                  <a:pt x="2948" y="1614"/>
                </a:lnTo>
                <a:lnTo>
                  <a:pt x="2818" y="1648"/>
                </a:lnTo>
                <a:lnTo>
                  <a:pt x="2682" y="1678"/>
                </a:lnTo>
                <a:lnTo>
                  <a:pt x="2540" y="1702"/>
                </a:lnTo>
                <a:lnTo>
                  <a:pt x="2392" y="1722"/>
                </a:lnTo>
                <a:lnTo>
                  <a:pt x="2240" y="1736"/>
                </a:lnTo>
                <a:lnTo>
                  <a:pt x="2084" y="1746"/>
                </a:lnTo>
                <a:lnTo>
                  <a:pt x="1922" y="1748"/>
                </a:lnTo>
                <a:close/>
              </a:path>
            </a:pathLst>
          </a:custGeom>
          <a:gradFill rotWithShape="1">
            <a:gsLst>
              <a:gs pos="0">
                <a:srgbClr val="656565"/>
              </a:gs>
              <a:gs pos="100000">
                <a:srgbClr val="DDDDDD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/>
          </a:p>
        </p:txBody>
      </p:sp>
      <p:sp>
        <p:nvSpPr>
          <p:cNvPr id="354316" name="Text Box 12"/>
          <p:cNvSpPr txBox="1">
            <a:spLocks noChangeArrowheads="1"/>
          </p:cNvSpPr>
          <p:nvPr/>
        </p:nvSpPr>
        <p:spPr bwMode="gray">
          <a:xfrm>
            <a:off x="2863439" y="3361616"/>
            <a:ext cx="416515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«Создание перспективного города с благоприятными условиями жизни»</a:t>
            </a:r>
            <a:endParaRPr lang="en-US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0181" name="Text Box 13"/>
          <p:cNvSpPr txBox="1">
            <a:spLocks noChangeArrowheads="1"/>
          </p:cNvSpPr>
          <p:nvPr/>
        </p:nvSpPr>
        <p:spPr bwMode="gray">
          <a:xfrm>
            <a:off x="386954" y="1785938"/>
            <a:ext cx="21255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sz="2400" i="1" dirty="0">
                <a:solidFill>
                  <a:srgbClr val="002060"/>
                </a:solidFill>
              </a:rPr>
              <a:t>Основная цель</a:t>
            </a:r>
            <a:endParaRPr lang="en-US" sz="2400" i="1" dirty="0">
              <a:solidFill>
                <a:srgbClr val="002060"/>
              </a:solidFill>
            </a:endParaRPr>
          </a:p>
        </p:txBody>
      </p:sp>
      <p:sp>
        <p:nvSpPr>
          <p:cNvPr id="50182" name="Freeform 14"/>
          <p:cNvSpPr>
            <a:spLocks/>
          </p:cNvSpPr>
          <p:nvPr/>
        </p:nvSpPr>
        <p:spPr bwMode="gray">
          <a:xfrm>
            <a:off x="386954" y="2214564"/>
            <a:ext cx="4256484" cy="1214437"/>
          </a:xfrm>
          <a:custGeom>
            <a:avLst/>
            <a:gdLst>
              <a:gd name="T0" fmla="*/ 0 w 2160"/>
              <a:gd name="T1" fmla="*/ 0 h 1008"/>
              <a:gd name="T2" fmla="*/ 2147483647 w 2160"/>
              <a:gd name="T3" fmla="*/ 0 h 1008"/>
              <a:gd name="T4" fmla="*/ 2147483647 w 2160"/>
              <a:gd name="T5" fmla="*/ 2147483647 h 1008"/>
              <a:gd name="T6" fmla="*/ 0 60000 65536"/>
              <a:gd name="T7" fmla="*/ 0 60000 65536"/>
              <a:gd name="T8" fmla="*/ 0 60000 65536"/>
              <a:gd name="T9" fmla="*/ 0 w 2160"/>
              <a:gd name="T10" fmla="*/ 0 h 1008"/>
              <a:gd name="T11" fmla="*/ 2160 w 2160"/>
              <a:gd name="T12" fmla="*/ 1008 h 10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" h="1008">
                <a:moveTo>
                  <a:pt x="0" y="0"/>
                </a:moveTo>
                <a:lnTo>
                  <a:pt x="1200" y="0"/>
                </a:lnTo>
                <a:lnTo>
                  <a:pt x="2160" y="1008"/>
                </a:lnTo>
              </a:path>
            </a:pathLst>
          </a:custGeom>
          <a:noFill/>
          <a:ln w="9525">
            <a:solidFill>
              <a:srgbClr val="5F5F5F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50183" name="Oval 5"/>
          <p:cNvSpPr>
            <a:spLocks noChangeArrowheads="1"/>
          </p:cNvSpPr>
          <p:nvPr/>
        </p:nvSpPr>
        <p:spPr bwMode="gray">
          <a:xfrm>
            <a:off x="1547813" y="2643188"/>
            <a:ext cx="2089547" cy="1714500"/>
          </a:xfrm>
          <a:prstGeom prst="ellipse">
            <a:avLst/>
          </a:prstGeom>
          <a:gradFill rotWithShape="1">
            <a:gsLst>
              <a:gs pos="0">
                <a:srgbClr val="DDEEAA"/>
              </a:gs>
              <a:gs pos="100000">
                <a:srgbClr val="99CC00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76200" dir="10800000">
              <a:srgbClr val="46505E">
                <a:alpha val="50000"/>
              </a:srgb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dirty="0"/>
          </a:p>
        </p:txBody>
      </p:sp>
      <p:pic>
        <p:nvPicPr>
          <p:cNvPr id="50184" name="Picture 32" descr="Picture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156" y="2992438"/>
            <a:ext cx="108690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5" name="Text Box 7"/>
          <p:cNvSpPr txBox="1">
            <a:spLocks noChangeArrowheads="1"/>
          </p:cNvSpPr>
          <p:nvPr/>
        </p:nvSpPr>
        <p:spPr bwMode="gray">
          <a:xfrm>
            <a:off x="1625204" y="3000376"/>
            <a:ext cx="193476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sz="1500" b="1" dirty="0">
                <a:solidFill>
                  <a:srgbClr val="002060"/>
                </a:solidFill>
                <a:latin typeface="Verdana" pitchFamily="34" charset="0"/>
              </a:rPr>
              <a:t>Создание комфортной городской среды</a:t>
            </a:r>
            <a:endParaRPr lang="en-US" sz="15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50186" name="Oval 16"/>
          <p:cNvSpPr>
            <a:spLocks noChangeArrowheads="1"/>
          </p:cNvSpPr>
          <p:nvPr/>
        </p:nvSpPr>
        <p:spPr bwMode="gray">
          <a:xfrm>
            <a:off x="4411267" y="1285875"/>
            <a:ext cx="2012156" cy="1785938"/>
          </a:xfrm>
          <a:prstGeom prst="ellipse">
            <a:avLst/>
          </a:prstGeom>
          <a:gradFill rotWithShape="1">
            <a:gsLst>
              <a:gs pos="0">
                <a:srgbClr val="F7FCFD"/>
              </a:gs>
              <a:gs pos="100000">
                <a:srgbClr val="0099CC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12700" dir="10800000">
              <a:srgbClr val="46505E">
                <a:alpha val="50000"/>
              </a:srgb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dirty="0"/>
          </a:p>
        </p:txBody>
      </p:sp>
      <p:pic>
        <p:nvPicPr>
          <p:cNvPr id="50187" name="Picture 27" descr="Picture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31" y="1571625"/>
            <a:ext cx="108690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8" name="Text Box 18"/>
          <p:cNvSpPr txBox="1">
            <a:spLocks noChangeArrowheads="1"/>
          </p:cNvSpPr>
          <p:nvPr/>
        </p:nvSpPr>
        <p:spPr bwMode="gray">
          <a:xfrm>
            <a:off x="4299045" y="1785938"/>
            <a:ext cx="2238233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sz="1500" b="1" dirty="0" smtClean="0">
                <a:solidFill>
                  <a:srgbClr val="002060"/>
                </a:solidFill>
                <a:latin typeface="Verdana" pitchFamily="34" charset="0"/>
              </a:rPr>
              <a:t>Пространственное развитие территории</a:t>
            </a:r>
            <a:endParaRPr lang="en-US" sz="15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50189" name="Oval 20"/>
          <p:cNvSpPr>
            <a:spLocks noChangeArrowheads="1"/>
          </p:cNvSpPr>
          <p:nvPr/>
        </p:nvSpPr>
        <p:spPr bwMode="gray">
          <a:xfrm>
            <a:off x="7739063" y="1285875"/>
            <a:ext cx="2012156" cy="1714500"/>
          </a:xfrm>
          <a:prstGeom prst="ellipse">
            <a:avLst/>
          </a:prstGeom>
          <a:gradFill rotWithShape="1">
            <a:gsLst>
              <a:gs pos="0">
                <a:srgbClr val="DDBBFF"/>
              </a:gs>
              <a:gs pos="100000">
                <a:srgbClr val="9933F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63500" dir="10800000">
              <a:srgbClr val="46505E">
                <a:alpha val="50000"/>
              </a:srgb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dirty="0"/>
          </a:p>
        </p:txBody>
      </p:sp>
      <p:pic>
        <p:nvPicPr>
          <p:cNvPr id="50190" name="Picture 35" descr="Picture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3406" y="1357313"/>
            <a:ext cx="1086908" cy="129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91" name="Text Box 22"/>
          <p:cNvSpPr txBox="1">
            <a:spLocks noChangeArrowheads="1"/>
          </p:cNvSpPr>
          <p:nvPr/>
        </p:nvSpPr>
        <p:spPr bwMode="gray">
          <a:xfrm>
            <a:off x="7661673" y="1698625"/>
            <a:ext cx="224432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sz="1500" b="1" dirty="0">
                <a:solidFill>
                  <a:srgbClr val="002060"/>
                </a:solidFill>
                <a:latin typeface="Verdana" pitchFamily="34" charset="0"/>
              </a:rPr>
              <a:t>Развитие </a:t>
            </a:r>
            <a:r>
              <a:rPr lang="ru-RU" sz="1500" b="1" dirty="0" smtClean="0">
                <a:solidFill>
                  <a:srgbClr val="002060"/>
                </a:solidFill>
                <a:latin typeface="Verdana" pitchFamily="34" charset="0"/>
              </a:rPr>
              <a:t>производств и условий </a:t>
            </a:r>
            <a:r>
              <a:rPr lang="ru-RU" sz="1500" b="1" dirty="0">
                <a:solidFill>
                  <a:srgbClr val="002060"/>
                </a:solidFill>
                <a:latin typeface="Verdana" pitchFamily="34" charset="0"/>
              </a:rPr>
              <a:t>для инвестиций</a:t>
            </a:r>
            <a:endParaRPr lang="en-US" sz="15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50192" name="Oval 9"/>
          <p:cNvSpPr>
            <a:spLocks noChangeArrowheads="1"/>
          </p:cNvSpPr>
          <p:nvPr/>
        </p:nvSpPr>
        <p:spPr bwMode="gray">
          <a:xfrm>
            <a:off x="6732985" y="3214689"/>
            <a:ext cx="2089546" cy="1785937"/>
          </a:xfrm>
          <a:prstGeom prst="ellipse">
            <a:avLst/>
          </a:prstGeom>
          <a:gradFill rotWithShape="1">
            <a:gsLst>
              <a:gs pos="0">
                <a:srgbClr val="FFE3B9"/>
              </a:gs>
              <a:gs pos="100000">
                <a:srgbClr val="FF9900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>
              <a:srgbClr val="46505E">
                <a:alpha val="50000"/>
              </a:srgb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dirty="0"/>
          </a:p>
        </p:txBody>
      </p:sp>
      <p:pic>
        <p:nvPicPr>
          <p:cNvPr id="50193" name="Picture 34" descr="Picture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7329" y="3500438"/>
            <a:ext cx="108690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94" name="Text Box 11"/>
          <p:cNvSpPr txBox="1">
            <a:spLocks noChangeArrowheads="1"/>
          </p:cNvSpPr>
          <p:nvPr/>
        </p:nvSpPr>
        <p:spPr bwMode="gray">
          <a:xfrm>
            <a:off x="6632812" y="3761932"/>
            <a:ext cx="2292823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sz="1500" b="1" dirty="0">
                <a:solidFill>
                  <a:srgbClr val="002060"/>
                </a:solidFill>
                <a:latin typeface="Verdana" pitchFamily="34" charset="0"/>
              </a:rPr>
              <a:t>Развитие </a:t>
            </a:r>
            <a:endParaRPr lang="ru-RU" sz="1500" b="1" dirty="0" smtClean="0">
              <a:solidFill>
                <a:srgbClr val="002060"/>
              </a:solidFill>
              <a:latin typeface="Verdana" pitchFamily="34" charset="0"/>
            </a:endParaRPr>
          </a:p>
          <a:p>
            <a:pPr algn="ctr" eaLnBrk="1" hangingPunct="1"/>
            <a:r>
              <a:rPr lang="ru-RU" sz="1500" b="1" dirty="0" smtClean="0">
                <a:solidFill>
                  <a:srgbClr val="002060"/>
                </a:solidFill>
                <a:latin typeface="Verdana" pitchFamily="34" charset="0"/>
              </a:rPr>
              <a:t>малого </a:t>
            </a:r>
            <a:r>
              <a:rPr lang="ru-RU" sz="1500" b="1" dirty="0">
                <a:solidFill>
                  <a:srgbClr val="002060"/>
                </a:solidFill>
                <a:latin typeface="Verdana" pitchFamily="34" charset="0"/>
              </a:rPr>
              <a:t>и среднего </a:t>
            </a:r>
            <a:r>
              <a:rPr lang="ru-RU" sz="1500" b="1" dirty="0" smtClean="0">
                <a:solidFill>
                  <a:srgbClr val="002060"/>
                </a:solidFill>
                <a:latin typeface="Verdana" pitchFamily="34" charset="0"/>
              </a:rPr>
              <a:t>бизнеса</a:t>
            </a:r>
            <a:endParaRPr lang="en-US" sz="15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50195" name="Oval 24"/>
          <p:cNvSpPr>
            <a:spLocks noChangeArrowheads="1"/>
          </p:cNvSpPr>
          <p:nvPr/>
        </p:nvSpPr>
        <p:spPr bwMode="gray">
          <a:xfrm>
            <a:off x="4101704" y="4572001"/>
            <a:ext cx="2089546" cy="1857375"/>
          </a:xfrm>
          <a:prstGeom prst="ellipse">
            <a:avLst/>
          </a:prstGeom>
          <a:gradFill rotWithShape="1">
            <a:gsLst>
              <a:gs pos="0">
                <a:srgbClr val="83E6FF"/>
              </a:gs>
              <a:gs pos="100000">
                <a:srgbClr val="00CCF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>
              <a:srgbClr val="46505E">
                <a:alpha val="50000"/>
              </a:srgb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dirty="0"/>
          </a:p>
        </p:txBody>
      </p:sp>
      <p:pic>
        <p:nvPicPr>
          <p:cNvPr id="50196" name="Picture 33" descr="Picture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4892" y="4914900"/>
            <a:ext cx="108690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200" name="Прямоугольник 25"/>
          <p:cNvSpPr>
            <a:spLocks noChangeArrowheads="1"/>
          </p:cNvSpPr>
          <p:nvPr/>
        </p:nvSpPr>
        <p:spPr bwMode="auto">
          <a:xfrm>
            <a:off x="77391" y="1143544"/>
            <a:ext cx="80486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b="1" i="1" dirty="0" smtClean="0">
                <a:latin typeface="Arial" pitchFamily="34" charset="0"/>
                <a:cs typeface="Arial" pitchFamily="34" charset="0"/>
              </a:rPr>
              <a:t>Приоритетные направления и задачи</a:t>
            </a:r>
          </a:p>
          <a:p>
            <a:r>
              <a:rPr lang="ru-RU" b="1" i="1" dirty="0" smtClean="0">
                <a:latin typeface="Arial" pitchFamily="34" charset="0"/>
                <a:cs typeface="Arial" pitchFamily="34" charset="0"/>
              </a:rPr>
              <a:t> </a:t>
            </a:r>
            <a:endParaRPr lang="ru-RU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0201" name="Oval 5"/>
          <p:cNvSpPr>
            <a:spLocks noChangeArrowheads="1"/>
          </p:cNvSpPr>
          <p:nvPr/>
        </p:nvSpPr>
        <p:spPr bwMode="gray">
          <a:xfrm>
            <a:off x="309563" y="4643438"/>
            <a:ext cx="2089547" cy="1714500"/>
          </a:xfrm>
          <a:prstGeom prst="ellipse">
            <a:avLst/>
          </a:prstGeom>
          <a:solidFill>
            <a:srgbClr val="FFCCFF"/>
          </a:solidFill>
          <a:ln>
            <a:noFill/>
          </a:ln>
          <a:effectLst>
            <a:prstShdw prst="shdw12" dist="76200" dir="10800000">
              <a:srgbClr val="46505E">
                <a:alpha val="50000"/>
              </a:srgb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dirty="0"/>
          </a:p>
        </p:txBody>
      </p:sp>
      <p:pic>
        <p:nvPicPr>
          <p:cNvPr id="50202" name="Picture 35" descr="Picture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048" y="4857751"/>
            <a:ext cx="1086908" cy="129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203" name="Text Box 7"/>
          <p:cNvSpPr txBox="1">
            <a:spLocks noChangeArrowheads="1"/>
          </p:cNvSpPr>
          <p:nvPr/>
        </p:nvSpPr>
        <p:spPr bwMode="gray">
          <a:xfrm>
            <a:off x="4024312" y="5000625"/>
            <a:ext cx="2244329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sz="1500" b="1" dirty="0">
                <a:solidFill>
                  <a:srgbClr val="002060"/>
                </a:solidFill>
                <a:latin typeface="Verdana" pitchFamily="34" charset="0"/>
              </a:rPr>
              <a:t>Эффективное использование муниципального имущества</a:t>
            </a:r>
            <a:endParaRPr lang="en-US" sz="15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pic>
        <p:nvPicPr>
          <p:cNvPr id="50204" name="Picture 35" descr="Picture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298" y="5000626"/>
            <a:ext cx="1086908" cy="129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8" descr="C:\Users\203_1\Desktop\Мои документы\презентация\саяногорск - лучший город\22362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881743" cy="881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5" descr="C:\Users\Данил\Desktop\Новая папка\Герб МО гСаяногорск_приложение №2 к реш.№209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87543" y="4773"/>
            <a:ext cx="700083" cy="879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Прямоугольник 16"/>
          <p:cNvSpPr>
            <a:spLocks noChangeArrowheads="1"/>
          </p:cNvSpPr>
          <p:nvPr/>
        </p:nvSpPr>
        <p:spPr bwMode="auto">
          <a:xfrm>
            <a:off x="1076325" y="13648"/>
            <a:ext cx="7972425" cy="427223"/>
          </a:xfrm>
          <a:prstGeom prst="rect">
            <a:avLst/>
          </a:prstGeom>
          <a:solidFill>
            <a:schemeClr val="bg1">
              <a:alpha val="29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Инвестиционная политика моногорода Саяногорск</a:t>
            </a:r>
          </a:p>
        </p:txBody>
      </p:sp>
      <p:sp>
        <p:nvSpPr>
          <p:cNvPr id="30" name="Text Box 18"/>
          <p:cNvSpPr txBox="1">
            <a:spLocks noChangeArrowheads="1"/>
          </p:cNvSpPr>
          <p:nvPr/>
        </p:nvSpPr>
        <p:spPr bwMode="gray">
          <a:xfrm>
            <a:off x="440871" y="5039410"/>
            <a:ext cx="185737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sz="1500" b="1" dirty="0">
                <a:solidFill>
                  <a:srgbClr val="002060"/>
                </a:solidFill>
                <a:latin typeface="Verdana" pitchFamily="34" charset="0"/>
              </a:rPr>
              <a:t>Развитие социальной сферы</a:t>
            </a:r>
            <a:endParaRPr lang="en-US" sz="1500" b="1" dirty="0">
              <a:solidFill>
                <a:srgbClr val="002060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36662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12" descr="\\Main\для обмена\!ОИПиТР\ФОТО\Евгений Мирошниченко\площадки\Саяногорск\IMG_217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7650" y="3130093"/>
            <a:ext cx="2655952" cy="1633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 prstMaterial="softEdge">
            <a:bevelT/>
            <a:bevelB/>
          </a:sp3d>
        </p:spPr>
      </p:pic>
      <p:pic>
        <p:nvPicPr>
          <p:cNvPr id="22530" name="Picture 16" descr="\\Main\для обмена\!ОИПиТР\ФОТО\туризм\Поднебесье\Большой Казыр.png"/>
          <p:cNvPicPr>
            <a:picLocks noChangeAspect="1" noChangeArrowheads="1"/>
          </p:cNvPicPr>
          <p:nvPr/>
        </p:nvPicPr>
        <p:blipFill>
          <a:blip r:embed="rId4" cstate="print"/>
          <a:srcRect t="14143"/>
          <a:stretch>
            <a:fillRect/>
          </a:stretch>
        </p:blipFill>
        <p:spPr bwMode="auto">
          <a:xfrm>
            <a:off x="212229" y="4983827"/>
            <a:ext cx="2691374" cy="1599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 prstMaterial="softEdge">
            <a:bevelT/>
            <a:bevelB/>
          </a:sp3d>
        </p:spPr>
      </p:pic>
      <p:pic>
        <p:nvPicPr>
          <p:cNvPr id="22531" name="Picture 2" descr="http://kbtm.ru/wp-content/uploads/2013/08/pgs.jpg"/>
          <p:cNvPicPr>
            <a:picLocks noChangeAspect="1" noChangeArrowheads="1"/>
          </p:cNvPicPr>
          <p:nvPr/>
        </p:nvPicPr>
        <p:blipFill>
          <a:blip r:embed="rId5" cstate="print"/>
          <a:srcRect b="17661"/>
          <a:stretch>
            <a:fillRect/>
          </a:stretch>
        </p:blipFill>
        <p:spPr bwMode="auto">
          <a:xfrm>
            <a:off x="222252" y="1409700"/>
            <a:ext cx="2681350" cy="1530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 prstMaterial="softEdge">
            <a:bevelT/>
            <a:bevelB/>
          </a:sp3d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692363916"/>
              </p:ext>
            </p:extLst>
          </p:nvPr>
        </p:nvGraphicFramePr>
        <p:xfrm>
          <a:off x="2947916" y="1129336"/>
          <a:ext cx="6824734" cy="5715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1" name="Заголовок 1"/>
          <p:cNvSpPr txBox="1">
            <a:spLocks/>
          </p:cNvSpPr>
          <p:nvPr/>
        </p:nvSpPr>
        <p:spPr>
          <a:xfrm>
            <a:off x="1057275" y="18334"/>
            <a:ext cx="7953376" cy="369332"/>
          </a:xfrm>
          <a:prstGeom prst="rect">
            <a:avLst/>
          </a:prstGeom>
          <a:solidFill>
            <a:schemeClr val="bg1">
              <a:alpha val="29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>
            <a:defPPr>
              <a:defRPr lang="en-US"/>
            </a:defPPr>
            <a:lvl1pPr algn="ctr">
              <a:defRPr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ru-RU" dirty="0"/>
              <a:t>Ресурсный потенциал МО г.Саяногорск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155150" y="6492875"/>
            <a:ext cx="750849" cy="365125"/>
          </a:xfrm>
        </p:spPr>
        <p:txBody>
          <a:bodyPr vert="horz" lIns="91440" tIns="45720" rIns="91440" bIns="45720" rtlCol="0" anchor="ctr"/>
          <a:lstStyle/>
          <a:p>
            <a:fld id="{D6E9F7CF-FFD5-4605-BD66-982B5AB19EDB}" type="slidenum">
              <a:rPr lang="ru-RU" sz="1600">
                <a:solidFill>
                  <a:srgbClr val="002060"/>
                </a:solidFill>
              </a:rPr>
              <a:pPr/>
              <a:t>6</a:t>
            </a:fld>
            <a:endParaRPr lang="ru-RU" sz="1600" dirty="0">
              <a:solidFill>
                <a:srgbClr val="002060"/>
              </a:solidFill>
            </a:endParaRPr>
          </a:p>
        </p:txBody>
      </p:sp>
      <p:pic>
        <p:nvPicPr>
          <p:cNvPr id="10" name="Picture 8" descr="C:\Users\203_1\Desktop\Мои документы\презентация\саяногорск - лучший город\2236298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0"/>
            <a:ext cx="881743" cy="881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 descr="C:\Users\Данил\Desktop\Новая папка\Герб МО гСаяногорск_приложение №2 к реш.№209.gif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9187543" y="4773"/>
            <a:ext cx="700083" cy="879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8" descr="C:\Users\203_1\Desktop\Мои документы\презентация\саяногорск - лучший город\22362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881743" cy="881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5" descr="C:\Users\Данил\Desktop\Новая папка\Герб МО гСаяногорск_приложение №2 к реш.№209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01191" y="4773"/>
            <a:ext cx="700083" cy="879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028700" y="16911"/>
            <a:ext cx="8010525" cy="369332"/>
          </a:xfrm>
          <a:prstGeom prst="rect">
            <a:avLst/>
          </a:prstGeom>
          <a:solidFill>
            <a:schemeClr val="bg1">
              <a:alpha val="29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>
            <a:defPPr>
              <a:defRPr lang="en-US"/>
            </a:defPPr>
            <a:lvl1pPr algn="ctr">
              <a:defRPr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ru-RU" dirty="0"/>
              <a:t>Объемы инвестиций МО г.Саяногорск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0" y="5514415"/>
            <a:ext cx="990600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 smtClean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Динамика </a:t>
            </a:r>
            <a:r>
              <a:rPr lang="ru-RU" sz="1500" dirty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объемов инвестиций в основной капитал по полному кругу предприятий МО г.Саяногорск рост/снижение обусловлено значительной долей влияния от реализации инвестиционных программ градообразующими предприятиями цветной металлургии и </a:t>
            </a:r>
            <a:r>
              <a:rPr lang="ru-RU" sz="1500" dirty="0" smtClean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электроэнергетики.</a:t>
            </a:r>
          </a:p>
          <a:p>
            <a:pPr algn="ctr"/>
            <a:r>
              <a:rPr lang="ru-RU" sz="1500" dirty="0" smtClean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Помимо </a:t>
            </a:r>
            <a:r>
              <a:rPr lang="ru-RU" sz="1500" dirty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градообразующих предприятий вклад других </a:t>
            </a:r>
            <a:r>
              <a:rPr lang="ru-RU" sz="1500" dirty="0" smtClean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хозяйствующих субъектов бизнеса </a:t>
            </a:r>
          </a:p>
          <a:p>
            <a:pPr algn="ctr"/>
            <a:r>
              <a:rPr lang="ru-RU" sz="1500" dirty="0" smtClean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500" dirty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общий объем инвестиций МО г.Саяногорск составляет ежегодно 0,5 </a:t>
            </a:r>
            <a:r>
              <a:rPr lang="ru-RU" sz="1500" dirty="0" smtClean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– 1,8 </a:t>
            </a:r>
            <a:r>
              <a:rPr lang="ru-RU" sz="1500" dirty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млрд.руб.</a:t>
            </a: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814636"/>
              </p:ext>
            </p:extLst>
          </p:nvPr>
        </p:nvGraphicFramePr>
        <p:xfrm>
          <a:off x="526596" y="748393"/>
          <a:ext cx="9024636" cy="47660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>
          <a:xfrm>
            <a:off x="1019175" y="26436"/>
            <a:ext cx="7953375" cy="646331"/>
          </a:xfrm>
          <a:prstGeom prst="rect">
            <a:avLst/>
          </a:prstGeom>
          <a:solidFill>
            <a:schemeClr val="bg1">
              <a:alpha val="29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>
            <a:defPPr>
              <a:defRPr lang="en-US"/>
            </a:defPPr>
            <a:lvl1pPr algn="ctr">
              <a:defRPr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ru-RU" dirty="0"/>
              <a:t>Инвестиционные проекты и инвестиционные предложения </a:t>
            </a:r>
          </a:p>
          <a:p>
            <a:r>
              <a:rPr lang="ru-RU" dirty="0"/>
              <a:t>МО г.Саяногорск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155150" y="6492875"/>
            <a:ext cx="750849" cy="365125"/>
          </a:xfrm>
        </p:spPr>
        <p:txBody>
          <a:bodyPr vert="horz" lIns="91440" tIns="45720" rIns="91440" bIns="45720" rtlCol="0" anchor="ctr"/>
          <a:lstStyle/>
          <a:p>
            <a:fld id="{D6E9F7CF-FFD5-4605-BD66-982B5AB19EDB}" type="slidenum">
              <a:rPr lang="ru-RU" sz="1600">
                <a:solidFill>
                  <a:srgbClr val="002060"/>
                </a:solidFill>
              </a:rPr>
              <a:pPr/>
              <a:t>8</a:t>
            </a:fld>
            <a:endParaRPr lang="ru-RU" sz="1600" dirty="0">
              <a:solidFill>
                <a:srgbClr val="002060"/>
              </a:solidFill>
            </a:endParaRPr>
          </a:p>
        </p:txBody>
      </p:sp>
      <p:pic>
        <p:nvPicPr>
          <p:cNvPr id="10" name="Picture 8" descr="C:\Users\203_1\Desktop\Мои документы\презентация\саяногорск - лучший город\22362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881743" cy="881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 descr="C:\Users\Данил\Desktop\Новая папка\Герб МО гСаяногорск_приложение №2 к реш.№209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87543" y="4773"/>
            <a:ext cx="700083" cy="879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869858" y="4162426"/>
            <a:ext cx="3849330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b="1" dirty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Планируется реализовать в </a:t>
            </a:r>
            <a:r>
              <a:rPr lang="ru-RU" sz="1500" b="1" dirty="0" smtClean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2024-2030 </a:t>
            </a:r>
            <a:r>
              <a:rPr lang="ru-RU" sz="1500" b="1" dirty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гг.:</a:t>
            </a:r>
          </a:p>
          <a:p>
            <a:r>
              <a:rPr lang="ru-RU" sz="1500" dirty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2 инвестпредложения </a:t>
            </a:r>
            <a:r>
              <a:rPr lang="ru-RU" sz="1500" dirty="0" smtClean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по жилой застройке, 15 </a:t>
            </a:r>
            <a:r>
              <a:rPr lang="ru-RU" sz="1500" dirty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проектов по объектам коммунальной и транспортной инфраструктуры;</a:t>
            </a:r>
          </a:p>
          <a:p>
            <a:r>
              <a:rPr lang="ru-RU" sz="1500" dirty="0" smtClean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7 </a:t>
            </a:r>
            <a:r>
              <a:rPr lang="ru-RU" sz="1500" dirty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проектов по объектам социальной сферы, </a:t>
            </a:r>
          </a:p>
          <a:p>
            <a:r>
              <a:rPr lang="ru-RU" sz="1500" dirty="0" smtClean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8 инвестиционных </a:t>
            </a:r>
            <a:r>
              <a:rPr lang="ru-RU" sz="1500" dirty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проектов бизнеса</a:t>
            </a:r>
          </a:p>
          <a:p>
            <a:r>
              <a:rPr lang="ru-RU" sz="1500" dirty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и 2 инвестпредложения</a:t>
            </a:r>
            <a:r>
              <a:rPr lang="ru-RU" sz="1500" dirty="0" smtClean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500" b="1" dirty="0">
              <a:solidFill>
                <a:srgbClr val="003D7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95250" y="955266"/>
            <a:ext cx="9718221" cy="558518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  <a:tileRect/>
          </a:gradFill>
          <a:ln>
            <a:solidFill>
              <a:schemeClr val="bg1"/>
            </a:solidFill>
          </a:ln>
          <a:scene3d>
            <a:camera prst="orthographicFront"/>
            <a:lightRig rig="soft" dir="tl">
              <a:rot lat="0" lon="0" rev="0"/>
            </a:lightRig>
          </a:scene3d>
          <a:sp3d>
            <a:bevelT w="114300" prst="artDeco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 defTabSz="91281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33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Перечень инвестпроектов  и инвестпредложений с 2018 по 2030 годы </a:t>
            </a:r>
          </a:p>
          <a:p>
            <a:pPr algn="ctr" defTabSz="91281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33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включены - 50 проектов, из них:</a:t>
            </a: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4324539" y="1603701"/>
            <a:ext cx="2457727" cy="770789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  <a:tileRect/>
          </a:gradFill>
          <a:ln>
            <a:solidFill>
              <a:schemeClr val="bg1"/>
            </a:solidFill>
          </a:ln>
          <a:scene3d>
            <a:camera prst="orthographicFront"/>
            <a:lightRig rig="soft" dir="tl">
              <a:rot lat="0" lon="0" rev="0"/>
            </a:lightRig>
          </a:scene3d>
          <a:sp3d>
            <a:bevelT w="114300" prst="artDeco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lvl="0" algn="ctr" defTabSz="91281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33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реализуются в 2024г</a:t>
            </a:r>
            <a:r>
              <a:rPr lang="ru-RU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33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- </a:t>
            </a:r>
            <a:endParaRPr lang="ru-RU" sz="16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3399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 algn="ctr" defTabSz="91281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33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21 проект</a:t>
            </a:r>
            <a:endParaRPr lang="ru-RU" sz="16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3399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6844116" y="1603701"/>
            <a:ext cx="2991072" cy="770789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  <a:tileRect/>
          </a:gradFill>
          <a:ln>
            <a:solidFill>
              <a:schemeClr val="bg1"/>
            </a:solidFill>
          </a:ln>
          <a:scene3d>
            <a:camera prst="orthographicFront"/>
            <a:lightRig rig="soft" dir="tl">
              <a:rot lat="0" lon="0" rev="0"/>
            </a:lightRig>
          </a:scene3d>
          <a:sp3d>
            <a:bevelT w="114300" prst="artDeco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0" rIns="0" bIns="0" rtlCol="0" anchor="ctr" anchorCtr="0">
            <a:noAutofit/>
          </a:bodyPr>
          <a:lstStyle>
            <a:defPPr>
              <a:defRPr lang="ru-RU"/>
            </a:defPPr>
            <a:lvl1pPr lvl="0" algn="ctr" defTabSz="91281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 b="1"/>
            </a:lvl1pPr>
          </a:lstStyle>
          <a:p>
            <a:r>
              <a:rPr lang="ru-RU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33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запланированы к реализации </a:t>
            </a:r>
            <a:r>
              <a:rPr lang="ru-RU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33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33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2025-2030гг</a:t>
            </a:r>
            <a:r>
              <a:rPr lang="ru-RU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33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–  </a:t>
            </a:r>
          </a:p>
          <a:p>
            <a:r>
              <a:rPr lang="ru-RU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33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13 </a:t>
            </a:r>
            <a:r>
              <a:rPr lang="ru-RU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33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проектов </a:t>
            </a: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1871067" y="1603701"/>
            <a:ext cx="2389241" cy="770789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  <a:tileRect/>
          </a:gradFill>
          <a:ln>
            <a:solidFill>
              <a:schemeClr val="bg1"/>
            </a:solidFill>
          </a:ln>
          <a:scene3d>
            <a:camera prst="orthographicFront"/>
            <a:lightRig rig="soft" dir="tl">
              <a:rot lat="0" lon="0" rev="0"/>
            </a:lightRig>
          </a:scene3d>
          <a:sp3d>
            <a:bevelT w="114300" prst="artDeco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lvl="0" algn="ctr" defTabSz="91281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33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завершены2018-2023гг. </a:t>
            </a:r>
            <a:endParaRPr lang="ru-RU" sz="16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3399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 algn="ctr" defTabSz="91281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33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16 проектов</a:t>
            </a: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42270" y="1603701"/>
            <a:ext cx="1769805" cy="770789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  <a:tileRect/>
          </a:gradFill>
          <a:ln>
            <a:solidFill>
              <a:schemeClr val="bg1"/>
            </a:solidFill>
          </a:ln>
          <a:scene3d>
            <a:camera prst="orthographicFront"/>
            <a:lightRig rig="soft" dir="tl">
              <a:rot lat="0" lon="0" rev="0"/>
            </a:lightRig>
          </a:scene3d>
          <a:sp3d>
            <a:bevelT w="114300" prst="artDeco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lvl="0" algn="ctr" defTabSz="91281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33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постоянные – </a:t>
            </a:r>
          </a:p>
          <a:p>
            <a:pPr lvl="0" algn="ctr" defTabSz="91281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33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 проектов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2269" y="2452604"/>
            <a:ext cx="977120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b="1" dirty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Общая сумма финансирования инвестпроектов  в 2018-2030 годы </a:t>
            </a:r>
            <a:r>
              <a:rPr lang="ru-RU" sz="1500" b="1" dirty="0" smtClean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- 57 </a:t>
            </a:r>
            <a:r>
              <a:rPr lang="ru-RU" sz="1500" b="1" dirty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млрд. </a:t>
            </a:r>
            <a:r>
              <a:rPr lang="ru-RU" sz="1500" b="1" dirty="0" smtClean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708 </a:t>
            </a:r>
            <a:r>
              <a:rPr lang="ru-RU" sz="1500" b="1" dirty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млн.руб., </a:t>
            </a:r>
          </a:p>
          <a:p>
            <a:r>
              <a:rPr lang="ru-RU" sz="1500" dirty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из них освоено до </a:t>
            </a:r>
            <a:r>
              <a:rPr lang="ru-RU" sz="1500" dirty="0" smtClean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sz="1500" dirty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года </a:t>
            </a:r>
            <a:r>
              <a:rPr lang="ru-RU" sz="1500" dirty="0" smtClean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- 34 </a:t>
            </a:r>
            <a:r>
              <a:rPr lang="ru-RU" sz="1500" dirty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млрд. </a:t>
            </a:r>
            <a:r>
              <a:rPr lang="ru-RU" sz="1500" dirty="0" smtClean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549 млн.руб</a:t>
            </a:r>
            <a:r>
              <a:rPr lang="ru-RU" sz="1500" dirty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., </a:t>
            </a:r>
            <a:endParaRPr lang="ru-RU" sz="1500" dirty="0" smtClean="0">
              <a:solidFill>
                <a:srgbClr val="003D7A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500" dirty="0" smtClean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в 2024 </a:t>
            </a:r>
            <a:r>
              <a:rPr lang="ru-RU" sz="1500" dirty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году реализуется - </a:t>
            </a:r>
            <a:r>
              <a:rPr lang="ru-RU" sz="1500" dirty="0" smtClean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ru-RU" sz="1500" dirty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млрд. </a:t>
            </a:r>
            <a:r>
              <a:rPr lang="ru-RU" sz="1500" dirty="0" smtClean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734 </a:t>
            </a:r>
            <a:r>
              <a:rPr lang="ru-RU" sz="1500" dirty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млн.руб.,</a:t>
            </a:r>
          </a:p>
          <a:p>
            <a:r>
              <a:rPr lang="ru-RU" sz="1500" dirty="0" smtClean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планируется </a:t>
            </a:r>
            <a:r>
              <a:rPr lang="ru-RU" sz="1500" dirty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к реализации в </a:t>
            </a:r>
            <a:r>
              <a:rPr lang="ru-RU" sz="1500" dirty="0" smtClean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2025-2030 </a:t>
            </a:r>
            <a:r>
              <a:rPr lang="ru-RU" sz="1500" dirty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годы - </a:t>
            </a:r>
            <a:r>
              <a:rPr lang="ru-RU" sz="1500" dirty="0" smtClean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18 </a:t>
            </a:r>
            <a:r>
              <a:rPr lang="ru-RU" sz="1500" dirty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млрд. </a:t>
            </a:r>
            <a:r>
              <a:rPr lang="ru-RU" sz="1500" dirty="0" smtClean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425,2 </a:t>
            </a:r>
            <a:r>
              <a:rPr lang="ru-RU" sz="1500" dirty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млн.руб.</a:t>
            </a:r>
          </a:p>
        </p:txBody>
      </p:sp>
      <p:graphicFrame>
        <p:nvGraphicFramePr>
          <p:cNvPr id="21" name="Диаграмма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4660392"/>
              </p:ext>
            </p:extLst>
          </p:nvPr>
        </p:nvGraphicFramePr>
        <p:xfrm>
          <a:off x="247411" y="3588923"/>
          <a:ext cx="5636552" cy="31040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02107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 txBox="1">
            <a:spLocks/>
          </p:cNvSpPr>
          <p:nvPr/>
        </p:nvSpPr>
        <p:spPr>
          <a:xfrm>
            <a:off x="1019176" y="0"/>
            <a:ext cx="8020050" cy="646331"/>
          </a:xfrm>
          <a:prstGeom prst="rect">
            <a:avLst/>
          </a:prstGeom>
          <a:solidFill>
            <a:schemeClr val="bg1">
              <a:alpha val="29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>
            <a:defPPr>
              <a:defRPr lang="en-US"/>
            </a:defPPr>
            <a:lvl1pPr algn="ctr">
              <a:defRPr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ru-RU" dirty="0"/>
              <a:t>Инвестиционные проекты и инвестиционные предложения </a:t>
            </a:r>
          </a:p>
          <a:p>
            <a:r>
              <a:rPr lang="ru-RU" dirty="0"/>
              <a:t>МО г.Саяногорск </a:t>
            </a:r>
            <a:r>
              <a:rPr lang="ru-RU" dirty="0" smtClean="0"/>
              <a:t>с 2018-2030 гг.</a:t>
            </a:r>
            <a:endParaRPr lang="ru-RU" dirty="0"/>
          </a:p>
        </p:txBody>
      </p:sp>
      <p:pic>
        <p:nvPicPr>
          <p:cNvPr id="12" name="Picture 8" descr="C:\Users\203_1\Desktop\Мои документы\презентация\саяногорск - лучший город\22362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81743" cy="881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5" descr="C:\Users\Данил\Desktop\Новая папка\Герб МО гСаяногорск_приложение №2 к реш.№209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87543" y="4773"/>
            <a:ext cx="700083" cy="879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2064" y="1160664"/>
            <a:ext cx="4752974" cy="1031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Теплоснабжение     –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 проекта 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    514,3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млн.руб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>
              <a:buFontTx/>
              <a:buChar char="-"/>
            </a:pP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Водоснабжения      –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 проекта 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     111,2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млн.руб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>
              <a:buFontTx/>
              <a:buChar char="-"/>
            </a:pP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Водоотведения       – 5 проектов - 2 169,9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млн.руб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285750" indent="-285750">
              <a:buFontTx/>
              <a:buChar char="-"/>
            </a:pP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Электроснабжения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 проекта 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    210,8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млн.руб.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0" y="896278"/>
            <a:ext cx="610214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Объекты </a:t>
            </a:r>
            <a:r>
              <a:rPr lang="ru-RU" sz="1600" b="1" dirty="0" smtClean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коммунальной </a:t>
            </a:r>
            <a:r>
              <a:rPr lang="ru-RU" sz="1600" b="1" dirty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инфраструктуры и инженерных сетей </a:t>
            </a: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088" y="2543175"/>
            <a:ext cx="2418405" cy="1533525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 prstMaterial="dkEdge"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6"/>
          <p:cNvSpPr>
            <a:spLocks noChangeArrowheads="1"/>
          </p:cNvSpPr>
          <p:nvPr/>
        </p:nvSpPr>
        <p:spPr bwMode="auto">
          <a:xfrm>
            <a:off x="617443" y="2486069"/>
            <a:ext cx="4803982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Модернизация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реконструкция и капитальный ремонт дорог г.Саяногорск, рп.Майна, рп.Черемушки 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 576,2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млн.руб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>
              <a:buFontTx/>
              <a:buChar char="-"/>
            </a:pP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Строительство дорог общего пользования местного значения в г.Саяногорск, рп.Майна, 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рп.Черемушки –– 107,4 млн.руб.</a:t>
            </a:r>
            <a:endParaRPr lang="ru-RU" sz="15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17443" y="2191715"/>
            <a:ext cx="480398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Объекты </a:t>
            </a:r>
            <a:r>
              <a:rPr lang="ru-RU" sz="1600" b="1" dirty="0" smtClean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транспортной инфраструктуры</a:t>
            </a:r>
            <a:endParaRPr lang="ru-RU" sz="1600" b="1" dirty="0">
              <a:solidFill>
                <a:srgbClr val="003D7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6" descr="Картинки по запросу &quot;фото  котельной майна хакасия&quot;"/>
          <p:cNvPicPr>
            <a:picLocks noChangeAspect="1" noChangeArrowheads="1"/>
          </p:cNvPicPr>
          <p:nvPr/>
        </p:nvPicPr>
        <p:blipFill>
          <a:blip r:embed="rId5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4658" y="896278"/>
            <a:ext cx="2207824" cy="1526527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 prstMaterial="dkEdge"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2378551" y="4200218"/>
            <a:ext cx="752812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Обустройство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общегородской территории «Культурное пространство трех площадей» - завершено в 2022 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году – 121,1 млн.руб.</a:t>
            </a:r>
            <a:endParaRPr lang="ru-RU" sz="15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Программа «Создание комфортной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городской среды" 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5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т.ч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обустройство дворовых территорий, общественных мест, парков, скверов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 – 278,1 млн.руб.</a:t>
            </a:r>
            <a:endParaRPr lang="ru-RU" sz="15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363754" y="3927223"/>
            <a:ext cx="33568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Объекты благоустройства</a:t>
            </a:r>
            <a:endParaRPr lang="ru-RU" sz="1600" b="1" dirty="0">
              <a:solidFill>
                <a:srgbClr val="003D7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8" y="4076700"/>
            <a:ext cx="2275603" cy="1675591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 prstMaterial="dkEdge"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801" y="5165812"/>
            <a:ext cx="1625516" cy="1663614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 prstMaterial="dkEdge"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2" descr="C:\%D0%B4%D0%B8%D1%81%D0%BA %D0%B4\%D0%9C%D0%9E%D0%98 %D0%94%D0%9E%D0%9A%D0%A3%D0%9C%D0%95%D0%9D%D0%A2%D0%AB\%D0%97%D0%B5%D0%BC%D0%BB%D1%8F, %D0%BC%D1%83%D0%BD.%D0%B8%D0%BC%D1%83%D1%89%D0%B5%D1%81%D1%82%D0%B2%D0%BE\%D0%BF%D1%80%D0%BE%D0%B5%D0%BA%D1%82 %D0%9A%D1%83%D0%BB%D1%8C%D1%82%D1%83%D1%80%D0%BD%D0%BE%D0%B5 %D0%BF%D1%80%D0%BE%D1%81%D1%82%D1%80%D0%B0%D0%BD%D1%81%D1%82%D0%B2%D0%BE %D1%82%D1%80%D0%B5%D1%85 %D0%BF%D0%BB%D0%BE%D1%89%D0%B0%D0%B4%D0%B5%D0%B9\%D0%97%D0%90%D0%93%D0%A1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C:\%D0%B4%D0%B8%D1%81%D0%BA %D0%B4\%D0%9C%D0%9E%D0%98 %D0%94%D0%9E%D0%9A%D0%A3%D0%9C%D0%95%D0%9D%D0%A2%D0%AB\%D0%97%D0%B5%D0%BC%D0%BB%D1%8F, %D0%BC%D1%83%D0%BD.%D0%B8%D0%BC%D1%83%D1%89%D0%B5%D1%81%D1%82%D0%B2%D0%BE\%D0%BF%D1%80%D0%BE%D0%B5%D0%BA%D1%82 %D0%9A%D1%83%D0%BB%D1%8C%D1%82%D1%83%D1%80%D0%BD%D0%BE%D0%B5 %D0%BF%D1%80%D0%BE%D1%81%D1%82%D1%80%D0%B0%D0%BD%D1%81%D1%82%D0%B2%D0%BE %D1%82%D1%80%D0%B5%D1%85 %D0%BF%D0%BB%D0%BE%D1%89%D0%B0%D0%B4%D0%B5%D0%B9\%D0%97%D0%90%D0%93%D0%A1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C:\%D0%B4%D0%B8%D1%81%D0%BA %D0%B4\%D0%9C%D0%9E%D0%98 %D0%94%D0%9E%D0%9A%D0%A3%D0%9C%D0%95%D0%9D%D0%A2%D0%AB\%D0%97%D0%B5%D0%BC%D0%BB%D1%8F, %D0%BC%D1%83%D0%BD.%D0%B8%D0%BC%D1%83%D1%89%D0%B5%D1%81%D1%82%D0%B2%D0%BE\%D0%BF%D1%80%D0%BE%D0%B5%D0%BA%D1%82 %D0%9A%D1%83%D0%BB%D1%8C%D1%82%D1%83%D1%80%D0%BD%D0%BE%D0%B5 %D0%BF%D1%80%D0%BE%D1%81%D1%82%D1%80%D0%B0%D0%BD%D1%81%D1%82%D0%B2%D0%BE %D1%82%D1%80%D0%B5%D1%85 %D0%BF%D0%BB%D0%BE%D1%89%D0%B0%D0%B4%D0%B5%D0%B9\%D0%97%D0%90%D0%93%D0%A1.webp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 descr="C:\%D0%B4%D0%B8%D1%81%D0%BA %D0%B4\%D0%9C%D0%9E%D0%98 %D0%94%D0%9E%D0%9A%D0%A3%D0%9C%D0%95%D0%9D%D0%A2%D0%AB\%D0%97%D0%B5%D0%BC%D0%BB%D1%8F, %D0%BC%D1%83%D0%BD.%D0%B8%D0%BC%D1%83%D1%89%D0%B5%D1%81%D1%82%D0%B2%D0%BE\%D0%BF%D1%80%D0%BE%D0%B5%D0%BA%D1%82 %D0%9A%D1%83%D0%BB%D1%8C%D1%82%D1%83%D1%80%D0%BD%D0%BE%D0%B5 %D0%BF%D1%80%D0%BE%D1%81%D1%82%D1%80%D0%B0%D0%BD%D1%81%D1%82%D0%B2%D0%BE %D1%82%D1%80%D0%B5%D1%85 %D0%BF%D0%BB%D0%BE%D1%89%D0%B0%D0%B4%D0%B5%D0%B9\%D0%97%D0%90%D0%93%D0%A1.webp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725" y="5193000"/>
            <a:ext cx="2181901" cy="1636426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 prstMaterial="dkEdge"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9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9576" y="5186499"/>
            <a:ext cx="2952750" cy="1642466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 prstMaterial="dkEdge"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Рисунок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45559" y="118001"/>
            <a:ext cx="5044947" cy="67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247A12-4331-4FD6-95DD-7B90149AE8F8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0" y="1677922"/>
            <a:ext cx="4952999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Площадь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территории нового микрорайона в границах проекта планировки составляет 30,6 га, согласно Генеральному плану МО г.Саяногорск.    </a:t>
            </a:r>
          </a:p>
          <a:p>
            <a:pPr marL="285750" indent="-285750">
              <a:buFontTx/>
              <a:buChar char="-"/>
            </a:pP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Жилищный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фонд нового микрорайона составит 75,3 тыс.кв.м с численностью населения - 2,7 тыс.чел. </a:t>
            </a:r>
          </a:p>
          <a:p>
            <a:pPr marL="285750" indent="-285750">
              <a:buFontTx/>
              <a:buChar char="-"/>
            </a:pP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Проектом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планировки предусматривается размещение главным образом средне этажного жилищного фонда: </a:t>
            </a:r>
          </a:p>
          <a:p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в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5-этажных жилых домах - 60,5%, </a:t>
            </a:r>
          </a:p>
          <a:p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в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9-этажных домах - 19,5%, </a:t>
            </a:r>
          </a:p>
          <a:p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в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2-этажных блокированных (тип - таун-хаус) - 20,0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%.</a:t>
            </a:r>
            <a:endParaRPr lang="ru-RU" sz="15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Скругленный прямоугольник 2"/>
          <p:cNvSpPr/>
          <p:nvPr/>
        </p:nvSpPr>
        <p:spPr>
          <a:xfrm>
            <a:off x="142875" y="1287003"/>
            <a:ext cx="4952999" cy="374571"/>
          </a:xfrm>
          <a:prstGeom prst="round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Строительство нового </a:t>
            </a:r>
            <a:r>
              <a:rPr lang="ru-RU" sz="1600" b="1" dirty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"Северного" микрорайона</a:t>
            </a: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978463" y="13919"/>
            <a:ext cx="8127437" cy="61354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xtLst/>
        </p:spPr>
        <p:txBody>
          <a:bodyPr anchor="ctr"/>
          <a:lstStyle/>
          <a:p>
            <a:pPr algn="ctr"/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Инвестиционное предложение</a:t>
            </a:r>
          </a:p>
          <a:p>
            <a:pPr algn="ctr"/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Picture 8" descr="C:\Users\203_1\Desktop\Мои документы\презентация\саяногорск - лучший город\22362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881743" cy="881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5" descr="C:\Users\Данил\Desktop\Новая папка\Герб МО гСаяногорск_приложение №2 к реш.№209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82141" y="14298"/>
            <a:ext cx="700083" cy="879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0" y="4389265"/>
            <a:ext cx="4952999" cy="170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Общая стоимость проекта: 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6 320,2 млн.руб. в том числе потребность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 коммунальную и транспортную 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инфраструктуру).</a:t>
            </a:r>
            <a:endParaRPr lang="ru-RU" sz="15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Сроки реализация проекта:</a:t>
            </a:r>
          </a:p>
          <a:p>
            <a:pPr marL="285750" indent="-285750">
              <a:buFontTx/>
              <a:buChar char="-"/>
            </a:pP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инфраструктура – 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2025-2026 гг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., </a:t>
            </a:r>
          </a:p>
          <a:p>
            <a:pPr marL="285750" indent="-285750">
              <a:buFontTx/>
              <a:buChar char="-"/>
            </a:pP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застройка всего микрорайона -  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2025-2029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гг.</a:t>
            </a:r>
          </a:p>
          <a:p>
            <a:endParaRPr lang="ru-RU" sz="15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78463" y="724648"/>
            <a:ext cx="67136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Объекты жилой застройки </a:t>
            </a:r>
            <a:endParaRPr lang="ru-RU" sz="1600" b="1" dirty="0">
              <a:solidFill>
                <a:srgbClr val="003D7A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637285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 txBox="1">
            <a:spLocks/>
          </p:cNvSpPr>
          <p:nvPr/>
        </p:nvSpPr>
        <p:spPr>
          <a:xfrm>
            <a:off x="908385" y="26436"/>
            <a:ext cx="8279157" cy="646331"/>
          </a:xfrm>
          <a:prstGeom prst="rect">
            <a:avLst/>
          </a:prstGeom>
          <a:solidFill>
            <a:schemeClr val="bg1">
              <a:alpha val="29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>
            <a:defPPr>
              <a:defRPr lang="en-US"/>
            </a:defPPr>
            <a:lvl1pPr algn="ctr">
              <a:defRPr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ru-RU" dirty="0"/>
              <a:t>Инвестиционные проекты и инвестиционные предложения </a:t>
            </a:r>
          </a:p>
          <a:p>
            <a:r>
              <a:rPr lang="ru-RU" dirty="0"/>
              <a:t>МО г.Саяногорск </a:t>
            </a:r>
          </a:p>
        </p:txBody>
      </p:sp>
      <p:pic>
        <p:nvPicPr>
          <p:cNvPr id="16" name="Picture 8" descr="C:\Users\203_1\Desktop\Мои документы\презентация\саяногорск - лучший город\22362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881743" cy="881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5" descr="C:\Users\Данил\Desktop\Новая папка\Герб МО гСаяногорск_приложение №2 к реш.№209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87543" y="4773"/>
            <a:ext cx="700083" cy="879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0" y="980913"/>
            <a:ext cx="6529847" cy="2631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ru-RU" sz="15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Проекты </a:t>
            </a:r>
            <a:r>
              <a:rPr lang="ru-RU" sz="15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образования:</a:t>
            </a:r>
            <a:endParaRPr lang="ru-RU" sz="15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Капитальный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ремонт здания школы № 6 в 2018-2022гг. сумма 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128,1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млн.руб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5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Установка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видеонаблюдения в образовательных 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организациях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2019-2022 гг. сумма 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9,3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млн.руб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.;</a:t>
            </a:r>
          </a:p>
          <a:p>
            <a:pPr marL="285750" indent="-285750">
              <a:buFontTx/>
              <a:buChar char="-"/>
            </a:pP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Замена пожарной сигнализации в 13-ти учреждениях 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образования в 2023 г. сумма 29,0 млн.руб.;</a:t>
            </a:r>
          </a:p>
          <a:p>
            <a:pPr marL="285750" indent="-285750">
              <a:buFontTx/>
              <a:buChar char="-"/>
            </a:pP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Текущий ремонт зданий в 9-ти учреждениях 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образования в 2024 г. на сумму – 23,6 млн.руб.;</a:t>
            </a:r>
          </a:p>
          <a:p>
            <a:pPr marL="285750" indent="-285750">
              <a:buFontTx/>
              <a:buChar char="-"/>
            </a:pP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Строительство Бокса для школьного автобуса МБОУ Майнская 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СОШ в 2025 г. потребность 9,0 млн.руб.</a:t>
            </a:r>
            <a:endParaRPr lang="ru-RU" sz="15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0" y="1154617"/>
            <a:ext cx="64155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600" b="1" dirty="0">
              <a:solidFill>
                <a:srgbClr val="003D7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Rectangle 6"/>
          <p:cNvSpPr>
            <a:spLocks noChangeArrowheads="1"/>
          </p:cNvSpPr>
          <p:nvPr/>
        </p:nvSpPr>
        <p:spPr bwMode="auto">
          <a:xfrm>
            <a:off x="4264644" y="3606721"/>
            <a:ext cx="5622982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ru-RU" sz="15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Проекты </a:t>
            </a:r>
            <a:r>
              <a:rPr lang="ru-RU" sz="15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культуры:</a:t>
            </a:r>
            <a:endParaRPr lang="ru-RU" sz="15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Создание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модельной библиотеки 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2021 году - 11,3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млн.руб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.;</a:t>
            </a:r>
          </a:p>
          <a:p>
            <a:pPr marL="285750" indent="-285750">
              <a:buFontTx/>
              <a:buChar char="-"/>
            </a:pP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Капитальный ремонт помещений МБУДО ДХШ 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«Колорит»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2022 году – 12,2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млн.руб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.;</a:t>
            </a:r>
          </a:p>
          <a:p>
            <a:pPr marL="285750" indent="-285750">
              <a:buFontTx/>
              <a:buChar char="-"/>
            </a:pP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Капитальный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ремонт здания 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МБОУ «Черемушкинской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детской школы 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искусств»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2023 году - 20,7 млн.руб. и потребность на 2025 год - 19,9 млн.руб.;</a:t>
            </a:r>
          </a:p>
          <a:p>
            <a:pPr marL="285750" indent="-285750">
              <a:buFontTx/>
              <a:buChar char="-"/>
            </a:pP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Капитальный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ремонт здания МБУДО «Саяногорской детской музыкальной школы» 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 2025 год потребность 80,2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млн.руб.</a:t>
            </a:r>
          </a:p>
          <a:p>
            <a:pPr marL="285750" indent="-285750">
              <a:buFontTx/>
              <a:buChar char="-"/>
            </a:pP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Капитальный ремонт здания МБУК «Краеведческий музей»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2021-2024 гг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 4,9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млн.руб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и на завершение потребность – 15,0 млн.руб.</a:t>
            </a:r>
            <a:endParaRPr lang="ru-RU" sz="15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/>
          <p:cNvPicPr/>
          <p:nvPr/>
        </p:nvPicPr>
        <p:blipFill>
          <a:blip r:embed="rId5">
            <a:lum/>
          </a:blip>
          <a:srcRect/>
          <a:stretch>
            <a:fillRect/>
          </a:stretch>
        </p:blipFill>
        <p:spPr bwMode="auto">
          <a:xfrm>
            <a:off x="6529847" y="1019094"/>
            <a:ext cx="3303634" cy="2583672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 prstMaterial="dkEdge">
            <a:bevelT/>
          </a:sp3d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51" y="3790951"/>
            <a:ext cx="4189818" cy="2381702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 prstMaterial="dkEdge"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8375" y="634093"/>
            <a:ext cx="988762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Объекты социальной инфраструктуры </a:t>
            </a:r>
          </a:p>
        </p:txBody>
      </p:sp>
    </p:spTree>
    <p:extLst>
      <p:ext uri="{BB962C8B-B14F-4D97-AF65-F5344CB8AC3E}">
        <p14:creationId xmlns:p14="http://schemas.microsoft.com/office/powerpoint/2010/main" val="681428714"/>
      </p:ext>
    </p:extLst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 txBox="1">
            <a:spLocks/>
          </p:cNvSpPr>
          <p:nvPr/>
        </p:nvSpPr>
        <p:spPr>
          <a:xfrm>
            <a:off x="881743" y="-2139"/>
            <a:ext cx="8305799" cy="646331"/>
          </a:xfrm>
          <a:prstGeom prst="rect">
            <a:avLst/>
          </a:prstGeom>
          <a:solidFill>
            <a:schemeClr val="bg1">
              <a:alpha val="29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>
            <a:defPPr>
              <a:defRPr lang="en-US"/>
            </a:defPPr>
            <a:lvl1pPr algn="ctr">
              <a:defRPr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ru-RU" dirty="0"/>
              <a:t>Инвестиционные проекты и инвестиционные предложения </a:t>
            </a:r>
          </a:p>
          <a:p>
            <a:r>
              <a:rPr lang="ru-RU" dirty="0"/>
              <a:t>МО г.Саяногорск </a:t>
            </a:r>
          </a:p>
        </p:txBody>
      </p:sp>
      <p:pic>
        <p:nvPicPr>
          <p:cNvPr id="16" name="Picture 8" descr="C:\Users\203_1\Desktop\Мои документы\презентация\саяногорск - лучший город\22362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881743" cy="881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5" descr="C:\Users\Данил\Desktop\Новая папка\Герб МО гСаяногорск_приложение №2 к реш.№209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87543" y="4773"/>
            <a:ext cx="700083" cy="879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4648200" y="987070"/>
            <a:ext cx="5105400" cy="3093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ru-RU" sz="15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Проекты физкультуры и </a:t>
            </a:r>
            <a:r>
              <a:rPr lang="ru-RU" sz="15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спорта:</a:t>
            </a:r>
            <a:endParaRPr lang="ru-RU" sz="15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Строительство объекта "Центр спортивных 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единоборств в г.Саяногорске"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2022-2024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гг. 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- 267,5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млн.руб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.;</a:t>
            </a:r>
            <a:endParaRPr lang="ru-RU" sz="15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Капитальный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ремонт спортивного комплекса «Юность» в рп.Майна в 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2023-2025 гг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 54,0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млн.руб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.;</a:t>
            </a:r>
          </a:p>
          <a:p>
            <a:pPr marL="285750" indent="-285750">
              <a:buFontTx/>
              <a:buChar char="-"/>
            </a:pP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Строительство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спортивного  объекта "Плавательный бассейн" 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2022 году – 7,7 млн.руб. и потребность на 2025-2026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гг. 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- 461,5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млн.руб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.;</a:t>
            </a:r>
          </a:p>
          <a:p>
            <a:pPr marL="285750" indent="-285750">
              <a:buFontTx/>
              <a:buChar char="-"/>
            </a:pP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Строительство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спортивного  объекта "Крытый каток» в 2022 году – 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8,6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млн.руб. и потребность на 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2026-2027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гг. 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 529,7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млн.руб.;</a:t>
            </a:r>
          </a:p>
          <a:p>
            <a:pPr marL="285750" indent="-285750">
              <a:buFontTx/>
              <a:buChar char="-"/>
            </a:pP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Строительство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стадиона "Саяногорск" на </a:t>
            </a:r>
            <a:r>
              <a:rPr lang="ru-RU" sz="15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ул.И.Ярыгина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 2027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г. 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потребность 263,4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млн.руб. 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0" y="1093062"/>
            <a:ext cx="6415547" cy="461665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>
              <a:defRPr/>
            </a:pPr>
            <a:endParaRPr lang="ru-RU" sz="2400" b="1" dirty="0">
              <a:ln w="50800"/>
              <a:solidFill>
                <a:schemeClr val="tx2">
                  <a:lumMod val="50000"/>
                </a:schemeClr>
              </a:solidFill>
              <a:latin typeface="Book Antiqua" pitchFamily="18" charset="0"/>
            </a:endParaRPr>
          </a:p>
        </p:txBody>
      </p:sp>
      <p:sp>
        <p:nvSpPr>
          <p:cNvPr id="2" name="AutoShape 2" descr="https://apf.mail.ru/cgi-bin/readmsg?id=16399694870992832644;0;7&amp;exif=1&amp;full=1&amp;x-email=saynoe%40mail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9190" y="4088506"/>
            <a:ext cx="6014409" cy="2236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 prstMaterial="softEdge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8375" y="634093"/>
            <a:ext cx="988762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3D7A"/>
                </a:solidFill>
                <a:latin typeface="Times New Roman" pitchFamily="18" charset="0"/>
                <a:cs typeface="Times New Roman" pitchFamily="18" charset="0"/>
              </a:rPr>
              <a:t>Объекты социальной инфраструктуры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00" y="1126008"/>
            <a:ext cx="4506000" cy="2836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 prstMaterial="softEdge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1428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247A12-4331-4FD6-95DD-7B90149AE8F8}" type="slidenum">
              <a:rPr lang="ru-RU" smtClean="0"/>
              <a:pPr>
                <a:defRPr/>
              </a:pPr>
              <a:t>13</a:t>
            </a:fld>
            <a:endParaRPr lang="ru-RU" dirty="0"/>
          </a:p>
        </p:txBody>
      </p:sp>
      <p:pic>
        <p:nvPicPr>
          <p:cNvPr id="25" name="Picture 8" descr="C:\Users\203_1\Desktop\Мои документы\презентация\саяногорск - лучший город\22362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81743" cy="881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5" descr="C:\Users\Данил\Desktop\Новая папка\Герб МО гСаяногорск_приложение №2 к реш.№209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01191" y="4773"/>
            <a:ext cx="700083" cy="879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Скругленный прямоугольник 2"/>
          <p:cNvSpPr/>
          <p:nvPr/>
        </p:nvSpPr>
        <p:spPr>
          <a:xfrm>
            <a:off x="881743" y="-3989"/>
            <a:ext cx="8319447" cy="646986"/>
          </a:xfrm>
          <a:prstGeom prst="roundRect">
            <a:avLst/>
          </a:prstGeom>
          <a:solidFill>
            <a:schemeClr val="bg1">
              <a:alpha val="29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Создание и продвижение туристического кластера МО г.Саяногорск 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05" y="958639"/>
            <a:ext cx="4391402" cy="4728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 prstMaterial="softEdge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494832" y="1149132"/>
            <a:ext cx="5411168" cy="4478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9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коллективных средства размещения: гостиниц, баз отдыха, </a:t>
            </a:r>
            <a:endParaRPr lang="ru-RU" sz="15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</a:pPr>
            <a:endParaRPr lang="ru-RU" sz="15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санаторий-профилакторий,</a:t>
            </a:r>
            <a:endParaRPr lang="ru-RU" sz="15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</a:pPr>
            <a:endParaRPr lang="ru-RU" sz="15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18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объектов туристического показа. </a:t>
            </a:r>
          </a:p>
          <a:p>
            <a:pPr marL="285750" indent="-285750">
              <a:buFontTx/>
              <a:buChar char="-"/>
            </a:pPr>
            <a:endParaRPr lang="ru-RU" sz="15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55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объектов общественного питания.</a:t>
            </a:r>
          </a:p>
          <a:p>
            <a:pPr marL="285750" indent="-285750">
              <a:buFontTx/>
              <a:buChar char="-"/>
            </a:pPr>
            <a:endParaRPr lang="ru-RU" sz="15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Более 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5 500 человек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российских и иностранных туристов, экскурсантов посетили МО г.Саяногорск в 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2023 году.</a:t>
            </a:r>
            <a:endParaRPr lang="ru-RU" sz="15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</a:pPr>
            <a:endParaRPr lang="ru-RU" sz="15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Туристско-информационный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центр на базе </a:t>
            </a:r>
            <a:endParaRPr lang="ru-RU" sz="15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МБУК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«Краеведческий музей».</a:t>
            </a:r>
          </a:p>
          <a:p>
            <a:pPr marL="285750" indent="-285750">
              <a:buFontTx/>
              <a:buChar char="-"/>
            </a:pPr>
            <a:endParaRPr lang="ru-RU" sz="15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Разработан единый информационный портал </a:t>
            </a:r>
            <a:r>
              <a:rPr lang="en-US" sz="1500" dirty="0">
                <a:latin typeface="Times New Roman" pitchFamily="18" charset="0"/>
                <a:cs typeface="Times New Roman" pitchFamily="18" charset="0"/>
              </a:rPr>
              <a:t>http://karlovstvor.ru/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85750" indent="-285750">
              <a:buFontTx/>
              <a:buChar char="-"/>
            </a:pPr>
            <a:endParaRPr lang="ru-RU" sz="15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Местные туроператоры: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«Карлов створ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15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Фюзис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»,  «Гладенькая </a:t>
            </a:r>
            <a:r>
              <a:rPr lang="ru-RU" sz="15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Лайф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15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Саблан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», «Билеты в лето», «</a:t>
            </a:r>
            <a:r>
              <a:rPr lang="ru-RU" sz="15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Таёжка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».</a:t>
            </a:r>
            <a:endParaRPr lang="ru-RU" sz="15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5857725"/>
            <a:ext cx="990600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ru-RU" sz="15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	Проекты </a:t>
            </a:r>
            <a:r>
              <a:rPr lang="ru-RU" sz="15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туризма:</a:t>
            </a:r>
          </a:p>
          <a:p>
            <a:pPr marL="285750" indent="-285750">
              <a:buFontTx/>
              <a:buChar char="-"/>
            </a:pP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Развитие парка отдыха «Тортуга» в 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2015-2026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гг. сумма 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35,4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млн.руб. (в развитие парка уже вложено </a:t>
            </a:r>
            <a:r>
              <a:rPr lang="ru-RU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31,9 </a:t>
            </a:r>
            <a:r>
              <a:rPr lang="ru-RU" sz="15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млн.руб.)</a:t>
            </a:r>
          </a:p>
        </p:txBody>
      </p:sp>
    </p:spTree>
    <p:extLst>
      <p:ext uri="{BB962C8B-B14F-4D97-AF65-F5344CB8AC3E}">
        <p14:creationId xmlns:p14="http://schemas.microsoft.com/office/powerpoint/2010/main" val="255637285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308734" y="6492875"/>
            <a:ext cx="2228850" cy="365125"/>
          </a:xfrm>
        </p:spPr>
        <p:txBody>
          <a:bodyPr vert="horz" lIns="91440" tIns="45720" rIns="91440" bIns="45720" rtlCol="0" anchor="ctr"/>
          <a:lstStyle/>
          <a:p>
            <a:pPr algn="r"/>
            <a:fld id="{CB247A12-4331-4FD6-95DD-7B90149AE8F8}" type="slidenum">
              <a:rPr lang="ru-RU" sz="1600">
                <a:solidFill>
                  <a:srgbClr val="002060"/>
                </a:solidFill>
              </a:rPr>
              <a:pPr algn="r"/>
              <a:t>14</a:t>
            </a:fld>
            <a:endParaRPr lang="ru-RU" sz="1600" dirty="0">
              <a:solidFill>
                <a:srgbClr val="002060"/>
              </a:solidFill>
            </a:endParaRPr>
          </a:p>
        </p:txBody>
      </p:sp>
      <p:pic>
        <p:nvPicPr>
          <p:cNvPr id="17" name="Picture 8" descr="C:\Users\203_1\Desktop\Мои документы\презентация\саяногорск - лучший город\22362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81743" cy="881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5" descr="C:\Users\Данил\Desktop\Новая папка\Герб МО гСаяногорск_приложение №2 к реш.№209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87543" y="4773"/>
            <a:ext cx="700083" cy="879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Текст 16"/>
          <p:cNvSpPr txBox="1">
            <a:spLocks/>
          </p:cNvSpPr>
          <p:nvPr/>
        </p:nvSpPr>
        <p:spPr bwMode="auto">
          <a:xfrm>
            <a:off x="5306317" y="2030841"/>
            <a:ext cx="459968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>
              <a:defRPr sz="1500" b="1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ru-RU" b="0" dirty="0" smtClean="0">
                <a:solidFill>
                  <a:schemeClr val="tx1"/>
                </a:solidFill>
              </a:rPr>
              <a:t> </a:t>
            </a:r>
            <a:r>
              <a:rPr lang="ru-RU" b="0" dirty="0">
                <a:solidFill>
                  <a:schemeClr val="tx1"/>
                </a:solidFill>
              </a:rPr>
              <a:t>- </a:t>
            </a:r>
            <a:r>
              <a:rPr lang="ru-RU" dirty="0">
                <a:solidFill>
                  <a:schemeClr val="tx1"/>
                </a:solidFill>
              </a:rPr>
              <a:t>Техническое перевооружение и реконструкция (</a:t>
            </a:r>
            <a:r>
              <a:rPr lang="ru-RU" dirty="0" err="1">
                <a:solidFill>
                  <a:schemeClr val="tx1"/>
                </a:solidFill>
              </a:rPr>
              <a:t>ТПиР</a:t>
            </a:r>
            <a:r>
              <a:rPr lang="ru-RU" dirty="0">
                <a:solidFill>
                  <a:schemeClr val="tx1"/>
                </a:solidFill>
              </a:rPr>
              <a:t>) гидроэнергетического </a:t>
            </a:r>
            <a:r>
              <a:rPr lang="ru-RU" dirty="0" smtClean="0">
                <a:solidFill>
                  <a:schemeClr val="tx1"/>
                </a:solidFill>
              </a:rPr>
              <a:t>комплекса </a:t>
            </a:r>
          </a:p>
          <a:p>
            <a:r>
              <a:rPr lang="ru-RU" b="0" dirty="0" smtClean="0">
                <a:solidFill>
                  <a:schemeClr val="tx1"/>
                </a:solidFill>
              </a:rPr>
              <a:t>в 2016-2028 гг. сумма инвестиций – 6 720,1 млн.руб.,</a:t>
            </a:r>
          </a:p>
          <a:p>
            <a:r>
              <a:rPr lang="ru-RU" b="0" dirty="0">
                <a:solidFill>
                  <a:schemeClr val="tx1"/>
                </a:solidFill>
              </a:rPr>
              <a:t>из них уже </a:t>
            </a:r>
            <a:r>
              <a:rPr lang="ru-RU" b="0" dirty="0" smtClean="0">
                <a:solidFill>
                  <a:schemeClr val="tx1"/>
                </a:solidFill>
              </a:rPr>
              <a:t>освоено 3 764,3 млн.руб.</a:t>
            </a:r>
            <a:endParaRPr lang="ru-RU" b="0" dirty="0">
              <a:solidFill>
                <a:schemeClr val="tx1"/>
              </a:solidFill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881743" y="20425"/>
            <a:ext cx="8305800" cy="646331"/>
          </a:xfrm>
          <a:prstGeom prst="rect">
            <a:avLst/>
          </a:prstGeom>
          <a:solidFill>
            <a:schemeClr val="bg1">
              <a:alpha val="29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>
            <a:defPPr>
              <a:defRPr lang="en-US"/>
            </a:defPPr>
            <a:lvl1pPr algn="ctr">
              <a:defRPr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ru-RU" dirty="0"/>
              <a:t>Проекты градообразующих предприятий </a:t>
            </a:r>
          </a:p>
          <a:p>
            <a:r>
              <a:rPr lang="ru-RU" dirty="0"/>
              <a:t>компании </a:t>
            </a:r>
            <a:r>
              <a:rPr lang="ru-RU" dirty="0" smtClean="0"/>
              <a:t>ПАО «</a:t>
            </a:r>
            <a:r>
              <a:rPr lang="ru-RU" dirty="0" err="1" smtClean="0"/>
              <a:t>РусГидро</a:t>
            </a:r>
            <a:r>
              <a:rPr lang="ru-RU" dirty="0"/>
              <a:t>»</a:t>
            </a:r>
          </a:p>
        </p:txBody>
      </p:sp>
      <p:pic>
        <p:nvPicPr>
          <p:cNvPr id="20" name="Picture 2" descr="http://gelio-press.ru/uploads/GalleryItem/957/image/geliovostok_industry_01_192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83" y="1257363"/>
            <a:ext cx="5253923" cy="2665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 prstMaterial="softEdge">
            <a:bevelT/>
            <a:bevelB/>
          </a:sp3d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65542" y="4075886"/>
            <a:ext cx="5396213" cy="1883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 prstMaterial="softEdge">
            <a:bevelT/>
            <a:bevelB/>
          </a:sp3d>
        </p:spPr>
      </p:pic>
      <p:sp>
        <p:nvSpPr>
          <p:cNvPr id="26" name="Текст 16"/>
          <p:cNvSpPr txBox="1">
            <a:spLocks/>
          </p:cNvSpPr>
          <p:nvPr/>
        </p:nvSpPr>
        <p:spPr bwMode="auto">
          <a:xfrm>
            <a:off x="-1" y="4098831"/>
            <a:ext cx="446554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>
              <a:defRPr sz="1500" b="1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ru-RU" b="0" dirty="0" smtClean="0">
                <a:solidFill>
                  <a:schemeClr val="tx1"/>
                </a:solidFill>
              </a:rPr>
              <a:t> </a:t>
            </a:r>
            <a:r>
              <a:rPr lang="ru-RU" b="0" dirty="0">
                <a:solidFill>
                  <a:schemeClr val="tx1"/>
                </a:solidFill>
              </a:rPr>
              <a:t>- </a:t>
            </a:r>
            <a:r>
              <a:rPr lang="ru-RU" dirty="0">
                <a:solidFill>
                  <a:schemeClr val="tx1"/>
                </a:solidFill>
              </a:rPr>
              <a:t>Реконструкция Майнского </a:t>
            </a:r>
            <a:r>
              <a:rPr lang="ru-RU" dirty="0" smtClean="0">
                <a:solidFill>
                  <a:schemeClr val="tx1"/>
                </a:solidFill>
              </a:rPr>
              <a:t>гидроузла</a:t>
            </a:r>
          </a:p>
          <a:p>
            <a:r>
              <a:rPr lang="ru-RU" b="0" dirty="0" smtClean="0">
                <a:solidFill>
                  <a:schemeClr val="tx1"/>
                </a:solidFill>
              </a:rPr>
              <a:t>в 2018-2029 гг. </a:t>
            </a:r>
          </a:p>
          <a:p>
            <a:r>
              <a:rPr lang="ru-RU" b="0" dirty="0" smtClean="0">
                <a:solidFill>
                  <a:schemeClr val="tx1"/>
                </a:solidFill>
              </a:rPr>
              <a:t>сумма инвестиций – 10 439,5млн.руб., </a:t>
            </a:r>
          </a:p>
          <a:p>
            <a:r>
              <a:rPr lang="ru-RU" b="0" dirty="0" smtClean="0">
                <a:solidFill>
                  <a:schemeClr val="tx1"/>
                </a:solidFill>
              </a:rPr>
              <a:t>из </a:t>
            </a:r>
            <a:r>
              <a:rPr lang="ru-RU" b="0" dirty="0">
                <a:solidFill>
                  <a:schemeClr val="tx1"/>
                </a:solidFill>
              </a:rPr>
              <a:t>них уже </a:t>
            </a:r>
            <a:r>
              <a:rPr lang="ru-RU" b="0" dirty="0" smtClean="0">
                <a:solidFill>
                  <a:schemeClr val="tx1"/>
                </a:solidFill>
              </a:rPr>
              <a:t>освоено 8 241,4 млн.руб</a:t>
            </a:r>
            <a:r>
              <a:rPr lang="ru-RU" b="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0" name="Текст 16"/>
          <p:cNvSpPr txBox="1">
            <a:spLocks/>
          </p:cNvSpPr>
          <p:nvPr/>
        </p:nvSpPr>
        <p:spPr bwMode="auto">
          <a:xfrm>
            <a:off x="0" y="5390376"/>
            <a:ext cx="4465543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>
              <a:defRPr sz="1500" b="1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ru-RU" b="0" dirty="0" smtClean="0">
                <a:solidFill>
                  <a:schemeClr val="tx1"/>
                </a:solidFill>
              </a:rPr>
              <a:t> </a:t>
            </a:r>
            <a:r>
              <a:rPr lang="ru-RU" b="0" dirty="0">
                <a:solidFill>
                  <a:schemeClr val="tx1"/>
                </a:solidFill>
              </a:rPr>
              <a:t>- </a:t>
            </a:r>
            <a:r>
              <a:rPr lang="ru-RU" dirty="0">
                <a:solidFill>
                  <a:schemeClr val="tx1"/>
                </a:solidFill>
              </a:rPr>
              <a:t>Строительство дополнительного левобережного </a:t>
            </a:r>
            <a:r>
              <a:rPr lang="ru-RU" dirty="0" smtClean="0">
                <a:solidFill>
                  <a:schemeClr val="tx1"/>
                </a:solidFill>
              </a:rPr>
              <a:t>водосброса</a:t>
            </a:r>
            <a:r>
              <a:rPr lang="ru-RU" b="0" dirty="0" smtClean="0">
                <a:solidFill>
                  <a:schemeClr val="tx1"/>
                </a:solidFill>
              </a:rPr>
              <a:t> – </a:t>
            </a:r>
            <a:r>
              <a:rPr lang="ru-RU" b="0" i="1" dirty="0" smtClean="0">
                <a:solidFill>
                  <a:srgbClr val="C00000"/>
                </a:solidFill>
              </a:rPr>
              <a:t>приостановлено. </a:t>
            </a:r>
            <a:endParaRPr lang="ru-RU" b="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927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"/>
          <p:cNvSpPr txBox="1">
            <a:spLocks/>
          </p:cNvSpPr>
          <p:nvPr/>
        </p:nvSpPr>
        <p:spPr>
          <a:xfrm>
            <a:off x="881743" y="4774"/>
            <a:ext cx="8305799" cy="646331"/>
          </a:xfrm>
          <a:prstGeom prst="rect">
            <a:avLst/>
          </a:prstGeom>
          <a:solidFill>
            <a:schemeClr val="bg1">
              <a:alpha val="29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>
            <a:defPPr>
              <a:defRPr lang="en-US"/>
            </a:defPPr>
            <a:lvl1pPr algn="ctr">
              <a:defRPr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ru-RU" dirty="0"/>
              <a:t>Проекты градообразующих предприятий </a:t>
            </a:r>
          </a:p>
          <a:p>
            <a:r>
              <a:rPr lang="ru-RU" dirty="0"/>
              <a:t>компании «РУСАЛ»</a:t>
            </a:r>
          </a:p>
        </p:txBody>
      </p:sp>
      <p:pic>
        <p:nvPicPr>
          <p:cNvPr id="34829" name="Picture 1" descr="\\Econ313-2\обмен\Саянский Мрамор в метро\Clipboard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77492" y="1132159"/>
            <a:ext cx="4767460" cy="2941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 prstMaterial="softEdge">
            <a:bevelT/>
            <a:bevelB/>
          </a:sp3d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308734" y="6492875"/>
            <a:ext cx="2228850" cy="365125"/>
          </a:xfrm>
        </p:spPr>
        <p:txBody>
          <a:bodyPr vert="horz" lIns="91440" tIns="45720" rIns="91440" bIns="45720" rtlCol="0" anchor="ctr"/>
          <a:lstStyle/>
          <a:p>
            <a:pPr algn="r"/>
            <a:fld id="{CB247A12-4331-4FD6-95DD-7B90149AE8F8}" type="slidenum">
              <a:rPr lang="ru-RU" sz="1600">
                <a:solidFill>
                  <a:srgbClr val="002060"/>
                </a:solidFill>
              </a:rPr>
              <a:pPr algn="r"/>
              <a:t>15</a:t>
            </a:fld>
            <a:endParaRPr lang="ru-RU" sz="1600" dirty="0">
              <a:solidFill>
                <a:srgbClr val="002060"/>
              </a:solidFill>
            </a:endParaRPr>
          </a:p>
        </p:txBody>
      </p:sp>
      <p:pic>
        <p:nvPicPr>
          <p:cNvPr id="17" name="Picture 8" descr="C:\Users\203_1\Desktop\Мои документы\презентация\саяногорск - лучший город\22362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881743" cy="881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5" descr="C:\Users\Данил\Desktop\Новая папка\Герб МО гСаяногорск_приложение №2 к реш.№209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87543" y="4773"/>
            <a:ext cx="700083" cy="879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Рисунок 22" descr="C:\Users\PavlovMG\AppData\Local\Microsoft\Windows\Temporary Internet Files\Content.Word\100_5201.jpg"/>
          <p:cNvPicPr/>
          <p:nvPr/>
        </p:nvPicPr>
        <p:blipFill>
          <a:blip r:embed="rId5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117" y="5075442"/>
            <a:ext cx="1540283" cy="1240801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 prstMaterial="dkEdge"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Текст 16"/>
          <p:cNvSpPr txBox="1">
            <a:spLocks/>
          </p:cNvSpPr>
          <p:nvPr/>
        </p:nvSpPr>
        <p:spPr bwMode="auto">
          <a:xfrm>
            <a:off x="-922" y="1663763"/>
            <a:ext cx="4978414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>
              <a:defRPr sz="1500" b="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ru-RU" b="1" dirty="0"/>
              <a:t>Строительство 3-ей карты шламового поля содовых </a:t>
            </a:r>
            <a:r>
              <a:rPr lang="ru-RU" b="1" dirty="0" smtClean="0"/>
              <a:t>растворов</a:t>
            </a:r>
            <a:r>
              <a:rPr lang="en-US" b="1" dirty="0" smtClean="0"/>
              <a:t> </a:t>
            </a:r>
            <a:r>
              <a:rPr lang="ru-RU" dirty="0" smtClean="0"/>
              <a:t>в 2016-2022 гг. сумма инвестиций 223,2 </a:t>
            </a:r>
            <a:r>
              <a:rPr lang="ru-RU" dirty="0"/>
              <a:t>млн.руб</a:t>
            </a:r>
            <a:r>
              <a:rPr lang="ru-RU" dirty="0" smtClean="0"/>
              <a:t>.</a:t>
            </a:r>
          </a:p>
        </p:txBody>
      </p:sp>
      <p:sp>
        <p:nvSpPr>
          <p:cNvPr id="27" name="Текст 16"/>
          <p:cNvSpPr txBox="1">
            <a:spLocks/>
          </p:cNvSpPr>
          <p:nvPr/>
        </p:nvSpPr>
        <p:spPr bwMode="auto">
          <a:xfrm>
            <a:off x="0" y="2383048"/>
            <a:ext cx="497749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>
              <a:defRPr sz="1500" b="1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ru-RU" dirty="0"/>
              <a:t>Строительство подстанции 220/10кВ </a:t>
            </a:r>
            <a:r>
              <a:rPr lang="ru-RU" b="0" dirty="0" smtClean="0"/>
              <a:t>в 2018-2023 </a:t>
            </a:r>
            <a:r>
              <a:rPr lang="ru-RU" b="0" dirty="0"/>
              <a:t>гг</a:t>
            </a:r>
            <a:r>
              <a:rPr lang="ru-RU" b="0" dirty="0" smtClean="0"/>
              <a:t>. сумма инвестиций </a:t>
            </a:r>
            <a:r>
              <a:rPr lang="ru-RU" b="0" dirty="0"/>
              <a:t>– </a:t>
            </a:r>
            <a:r>
              <a:rPr lang="ru-RU" b="0" dirty="0" smtClean="0"/>
              <a:t>724,4 млн.руб.</a:t>
            </a:r>
            <a:endParaRPr lang="ru-RU" b="0" dirty="0"/>
          </a:p>
        </p:txBody>
      </p:sp>
      <p:sp>
        <p:nvSpPr>
          <p:cNvPr id="28" name="Текст 16"/>
          <p:cNvSpPr txBox="1">
            <a:spLocks/>
          </p:cNvSpPr>
          <p:nvPr/>
        </p:nvSpPr>
        <p:spPr bwMode="auto">
          <a:xfrm>
            <a:off x="3962401" y="4162208"/>
            <a:ext cx="5839702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>
              <a:defRPr sz="1500" b="1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ru-RU" dirty="0"/>
              <a:t>Модернизация производства, замена и установка нового </a:t>
            </a:r>
            <a:r>
              <a:rPr lang="ru-RU" dirty="0" smtClean="0"/>
              <a:t>оборудования АО </a:t>
            </a:r>
            <a:r>
              <a:rPr lang="ru-RU" dirty="0"/>
              <a:t>«РУСАЛ Саянал» </a:t>
            </a:r>
            <a:endParaRPr lang="ru-RU" dirty="0" smtClean="0"/>
          </a:p>
          <a:p>
            <a:r>
              <a:rPr lang="ru-RU" b="0" dirty="0" smtClean="0"/>
              <a:t>с 2016-2023 гг. сумма инвестиций  - 3 750,2 млн.руб.</a:t>
            </a:r>
          </a:p>
        </p:txBody>
      </p:sp>
      <p:sp>
        <p:nvSpPr>
          <p:cNvPr id="29" name="Текст 16"/>
          <p:cNvSpPr txBox="1">
            <a:spLocks/>
          </p:cNvSpPr>
          <p:nvPr/>
        </p:nvSpPr>
        <p:spPr bwMode="auto">
          <a:xfrm>
            <a:off x="3962402" y="5569513"/>
            <a:ext cx="5943600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>
              <a:defRPr sz="1500" b="1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ru-RU" dirty="0"/>
              <a:t>Создание особой экономической зоны промышленно-производственного типа "Хакасская технологическая долина" (ОЭЗ ППТ</a:t>
            </a:r>
            <a:r>
              <a:rPr lang="ru-RU" dirty="0" smtClean="0"/>
              <a:t>) – создание «РУСАЛ Саянал – 2».</a:t>
            </a:r>
            <a:endParaRPr lang="ru-RU" b="0" dirty="0"/>
          </a:p>
        </p:txBody>
      </p:sp>
      <p:pic>
        <p:nvPicPr>
          <p:cNvPr id="14" name="Picture 6" descr="ÐÐ°ÑÑÐ¸Ð½ÐºÐ¸ Ð¿Ð¾ Ð·Ð°Ð¿ÑÐ¾ÑÑ Ð ÑÑÐ°Ð» Ð¡Ð°ÑÐ½Ð°Ð»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8739" y="3887128"/>
            <a:ext cx="2230514" cy="1745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 prstMaterial="softEdge">
            <a:bevelT/>
            <a:bevelB/>
          </a:sp3d>
        </p:spPr>
      </p:pic>
      <p:sp>
        <p:nvSpPr>
          <p:cNvPr id="13" name="Текст 16"/>
          <p:cNvSpPr txBox="1">
            <a:spLocks/>
          </p:cNvSpPr>
          <p:nvPr/>
        </p:nvSpPr>
        <p:spPr bwMode="auto">
          <a:xfrm>
            <a:off x="0" y="2879896"/>
            <a:ext cx="4977492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>
              <a:defRPr sz="1500" b="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ru-RU" b="1" dirty="0" smtClean="0"/>
              <a:t>Модернизация </a:t>
            </a:r>
            <a:r>
              <a:rPr lang="ru-RU" b="1" dirty="0"/>
              <a:t>печей обжига </a:t>
            </a:r>
            <a:r>
              <a:rPr lang="ru-RU" b="1" dirty="0" smtClean="0"/>
              <a:t>анодов </a:t>
            </a:r>
          </a:p>
          <a:p>
            <a:r>
              <a:rPr lang="ru-RU" dirty="0" smtClean="0"/>
              <a:t>в 2018-2024 </a:t>
            </a:r>
            <a:r>
              <a:rPr lang="ru-RU" dirty="0"/>
              <a:t>гг. сумма инвестиций </a:t>
            </a:r>
            <a:r>
              <a:rPr lang="ru-RU" dirty="0" smtClean="0"/>
              <a:t>14 629,2 </a:t>
            </a:r>
            <a:r>
              <a:rPr lang="ru-RU" dirty="0"/>
              <a:t>млн.руб</a:t>
            </a:r>
            <a:r>
              <a:rPr lang="ru-RU" dirty="0" smtClean="0"/>
              <a:t>., </a:t>
            </a:r>
          </a:p>
          <a:p>
            <a:r>
              <a:rPr lang="ru-RU" dirty="0" smtClean="0"/>
              <a:t>из них освоено 6 781,8 </a:t>
            </a:r>
            <a:r>
              <a:rPr lang="ru-RU" dirty="0"/>
              <a:t>млн.руб.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35621" y="1279072"/>
            <a:ext cx="426206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Инвестиционные проекты АО </a:t>
            </a:r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«РУСАЛ 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САЗ»: </a:t>
            </a:r>
            <a:endParaRPr lang="ru-RU" sz="15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Текст 16"/>
          <p:cNvSpPr txBox="1">
            <a:spLocks/>
          </p:cNvSpPr>
          <p:nvPr/>
        </p:nvSpPr>
        <p:spPr bwMode="auto">
          <a:xfrm>
            <a:off x="3962402" y="4872912"/>
            <a:ext cx="5943600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>
              <a:defRPr sz="1500" b="1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ru-RU" dirty="0"/>
              <a:t>Увеличение выпуска товарной ленты полуфабриката и фольги </a:t>
            </a:r>
          </a:p>
          <a:p>
            <a:r>
              <a:rPr lang="ru-RU" b="0" dirty="0" smtClean="0"/>
              <a:t>в 2020-2024 </a:t>
            </a:r>
            <a:r>
              <a:rPr lang="ru-RU" b="0" dirty="0"/>
              <a:t>гг</a:t>
            </a:r>
            <a:r>
              <a:rPr lang="ru-RU" b="0" dirty="0" smtClean="0"/>
              <a:t>. сумма </a:t>
            </a:r>
            <a:r>
              <a:rPr lang="ru-RU" b="0" dirty="0"/>
              <a:t>инвестиций – </a:t>
            </a:r>
            <a:r>
              <a:rPr lang="ru-RU" b="0" dirty="0" smtClean="0"/>
              <a:t>2 505,2 млн.руб</a:t>
            </a:r>
            <a:r>
              <a:rPr lang="ru-RU" b="0" dirty="0"/>
              <a:t>., </a:t>
            </a:r>
          </a:p>
          <a:p>
            <a:r>
              <a:rPr lang="ru-RU" b="0" dirty="0"/>
              <a:t>из них </a:t>
            </a:r>
            <a:r>
              <a:rPr lang="ru-RU" b="0" dirty="0" smtClean="0"/>
              <a:t>освоено </a:t>
            </a:r>
            <a:r>
              <a:rPr lang="ru-RU" b="0" dirty="0"/>
              <a:t>– </a:t>
            </a:r>
            <a:r>
              <a:rPr lang="ru-RU" b="0" dirty="0" smtClean="0"/>
              <a:t>2 087,2 млн.руб</a:t>
            </a:r>
            <a:r>
              <a:rPr lang="ru-RU" b="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C:\Users\203_1\AppData\Local\Microsoft\Windows\Temporary Internet Files\Content.Outlook\YRIX3YBW\1 (25)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32360" y="2134167"/>
            <a:ext cx="2963906" cy="2067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 prstMaterial="softEdge">
            <a:bevelT/>
            <a:bevelB/>
          </a:sp3d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247A12-4331-4FD6-95DD-7B90149AE8F8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881743" y="13919"/>
            <a:ext cx="8319448" cy="613544"/>
          </a:xfrm>
          <a:prstGeom prst="rect">
            <a:avLst/>
          </a:prstGeom>
          <a:solidFill>
            <a:schemeClr val="bg1">
              <a:alpha val="29000"/>
            </a:schemeClr>
          </a:solidFill>
          <a:ln w="9525">
            <a:noFill/>
            <a:miter lim="800000"/>
            <a:headEnd/>
            <a:tailEnd/>
          </a:ln>
          <a:extLst/>
        </p:spPr>
        <p:txBody>
          <a:bodyPr anchor="ctr"/>
          <a:lstStyle/>
          <a:p>
            <a:pPr algn="ctr"/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Инвестпроекты промышленных предприятий </a:t>
            </a:r>
          </a:p>
          <a:p>
            <a:pPr algn="ctr"/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моногорода 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Саяногорск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8" descr="C:\Users\203_1\Desktop\Мои документы\презентация\саяногорск - лучший город\22362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881743" cy="881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:\Users\Данил\Desktop\Новая папка\Герб МО гСаяногорск_приложение №2 к реш.№209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01191" y="4773"/>
            <a:ext cx="700083" cy="879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Текст 16"/>
          <p:cNvSpPr txBox="1">
            <a:spLocks/>
          </p:cNvSpPr>
          <p:nvPr/>
        </p:nvSpPr>
        <p:spPr bwMode="auto">
          <a:xfrm>
            <a:off x="1647825" y="4985851"/>
            <a:ext cx="4800600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>
              <a:defRPr sz="1500" b="1" u="sng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ru-RU" dirty="0"/>
              <a:t>Организация цеха по производству сыра в </a:t>
            </a:r>
            <a:r>
              <a:rPr lang="ru-RU" dirty="0" err="1"/>
              <a:t>евроблоке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b="0" u="none" dirty="0" smtClean="0"/>
              <a:t>Период </a:t>
            </a:r>
            <a:r>
              <a:rPr lang="ru-RU" b="0" u="none" dirty="0"/>
              <a:t>реализации проекта: </a:t>
            </a:r>
            <a:r>
              <a:rPr lang="ru-RU" b="0" u="none" dirty="0" smtClean="0"/>
              <a:t>2022-2026гг</a:t>
            </a:r>
            <a:r>
              <a:rPr lang="ru-RU" b="0" u="none" dirty="0"/>
              <a:t>.</a:t>
            </a:r>
          </a:p>
          <a:p>
            <a:r>
              <a:rPr lang="ru-RU" b="0" u="none" dirty="0" smtClean="0"/>
              <a:t>Сумма инвестиций </a:t>
            </a:r>
            <a:r>
              <a:rPr lang="ru-RU" b="0" u="none" dirty="0"/>
              <a:t>– </a:t>
            </a:r>
            <a:r>
              <a:rPr lang="ru-RU" b="0" u="none" dirty="0" smtClean="0"/>
              <a:t>1 101,1 </a:t>
            </a:r>
            <a:r>
              <a:rPr lang="ru-RU" b="0" u="none" dirty="0"/>
              <a:t>млн.руб.</a:t>
            </a:r>
          </a:p>
        </p:txBody>
      </p:sp>
      <p:sp>
        <p:nvSpPr>
          <p:cNvPr id="16" name="Текст 16"/>
          <p:cNvSpPr txBox="1">
            <a:spLocks/>
          </p:cNvSpPr>
          <p:nvPr/>
        </p:nvSpPr>
        <p:spPr bwMode="auto">
          <a:xfrm>
            <a:off x="149019" y="1273660"/>
            <a:ext cx="6628246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>
              <a:defRPr sz="1500" b="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ru-RU" b="1" u="sng" dirty="0"/>
              <a:t>Организация расширения производства по выращиванию шампиньонов</a:t>
            </a:r>
          </a:p>
          <a:p>
            <a:r>
              <a:rPr lang="ru-RU" dirty="0"/>
              <a:t>Проект завершен. </a:t>
            </a:r>
            <a:r>
              <a:rPr lang="ru-RU" dirty="0" smtClean="0"/>
              <a:t>Период </a:t>
            </a:r>
            <a:r>
              <a:rPr lang="ru-RU" dirty="0"/>
              <a:t>реализации с 2018-2020 гг.  </a:t>
            </a:r>
          </a:p>
          <a:p>
            <a:r>
              <a:rPr lang="ru-RU" dirty="0"/>
              <a:t>Вложено инвестиций в сумме 71,6 млн.руб.</a:t>
            </a:r>
          </a:p>
        </p:txBody>
      </p:sp>
      <p:sp>
        <p:nvSpPr>
          <p:cNvPr id="17" name="Текст 16"/>
          <p:cNvSpPr txBox="1">
            <a:spLocks/>
          </p:cNvSpPr>
          <p:nvPr/>
        </p:nvSpPr>
        <p:spPr bwMode="auto">
          <a:xfrm>
            <a:off x="4048125" y="2903717"/>
            <a:ext cx="5265691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>
              <a:defRPr sz="1500" b="1" u="sng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ru-RU" dirty="0"/>
              <a:t>Строительство рыборазводного участка </a:t>
            </a:r>
            <a:endParaRPr lang="ru-RU" dirty="0" smtClean="0"/>
          </a:p>
          <a:p>
            <a:r>
              <a:rPr lang="ru-RU" b="0" u="none" dirty="0" smtClean="0"/>
              <a:t>Проект завершен. Период </a:t>
            </a:r>
            <a:r>
              <a:rPr lang="ru-RU" b="0" u="none" dirty="0"/>
              <a:t>реализации с 2018-2020 гг.  </a:t>
            </a:r>
          </a:p>
          <a:p>
            <a:r>
              <a:rPr lang="ru-RU" b="0" u="none" dirty="0"/>
              <a:t>Вложено инвестиций в сумме 19,0 млн.руб.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9171" y="1222081"/>
            <a:ext cx="1529236" cy="1529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 prstMaterial="softEdge">
            <a:bevelT/>
            <a:bevelB/>
          </a:sp3d>
        </p:spPr>
      </p:pic>
      <p:pic>
        <p:nvPicPr>
          <p:cNvPr id="11" name="Picture 2" descr="Ð ÑÐ±Ð° - Ð¿Ð¾Ð»ÐµÐ·Ð½ÐµÐ¹ÑÐ¸Ð¹ Ð¿ÑÐ¾Ð´ÑÐºÑ Ð½Ð° Ð²Ð°ÑÐµÐ¼ ÑÑÐ¾Ð»Ðµ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19" y="3831896"/>
            <a:ext cx="1929937" cy="840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 prstMaterial="softEdge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85438" y="3885759"/>
            <a:ext cx="3261594" cy="2427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 prstMaterial="softEdge">
            <a:bevelT/>
            <a:bevelB/>
          </a:sp3d>
        </p:spPr>
      </p:pic>
    </p:spTree>
    <p:extLst>
      <p:ext uri="{BB962C8B-B14F-4D97-AF65-F5344CB8AC3E}">
        <p14:creationId xmlns:p14="http://schemas.microsoft.com/office/powerpoint/2010/main" val="3430303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247A12-4331-4FD6-95DD-7B90149AE8F8}" type="slidenum">
              <a:rPr lang="ru-RU" smtClean="0"/>
              <a:pPr>
                <a:defRPr/>
              </a:pPr>
              <a:t>17</a:t>
            </a:fld>
            <a:endParaRPr lang="ru-RU" dirty="0"/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905211" y="13919"/>
            <a:ext cx="8295980" cy="613544"/>
          </a:xfrm>
          <a:prstGeom prst="rect">
            <a:avLst/>
          </a:prstGeom>
          <a:solidFill>
            <a:schemeClr val="bg1">
              <a:alpha val="29000"/>
            </a:schemeClr>
          </a:solidFill>
          <a:ln w="9525">
            <a:noFill/>
            <a:miter lim="800000"/>
            <a:headEnd/>
            <a:tailEnd/>
          </a:ln>
          <a:extLst/>
        </p:spPr>
        <p:txBody>
          <a:bodyPr anchor="ctr"/>
          <a:lstStyle/>
          <a:p>
            <a:pPr algn="ctr"/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Новые инвестпроекты  промышленных предприятий </a:t>
            </a:r>
          </a:p>
          <a:p>
            <a:pPr algn="ctr"/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моногорода 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Саяногорск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8" descr="C:\Users\203_1\Desktop\Мои документы\презентация\саяногорск - лучший город\22362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81743" cy="881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:\Users\Данил\Desktop\Новая папка\Герб МО гСаяногорск_приложение №2 к реш.№209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01191" y="4773"/>
            <a:ext cx="700083" cy="879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Текст 16"/>
          <p:cNvSpPr txBox="1">
            <a:spLocks/>
          </p:cNvSpPr>
          <p:nvPr/>
        </p:nvSpPr>
        <p:spPr bwMode="auto">
          <a:xfrm>
            <a:off x="4970676" y="1901844"/>
            <a:ext cx="476948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>
              <a:defRPr sz="1500" b="1" u="sng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ru-RU" dirty="0"/>
              <a:t>Создание завода по изготовлению щебня </a:t>
            </a:r>
          </a:p>
          <a:p>
            <a:r>
              <a:rPr lang="ru-RU" b="0" u="none" dirty="0"/>
              <a:t>Период реализации проекта: </a:t>
            </a:r>
            <a:r>
              <a:rPr lang="ru-RU" b="0" u="none" dirty="0" smtClean="0"/>
              <a:t>2020-2027 гг</a:t>
            </a:r>
            <a:r>
              <a:rPr lang="ru-RU" b="0" u="none" dirty="0"/>
              <a:t>.</a:t>
            </a:r>
          </a:p>
          <a:p>
            <a:r>
              <a:rPr lang="ru-RU" b="0" u="none" dirty="0" smtClean="0"/>
              <a:t>Сумма </a:t>
            </a:r>
            <a:r>
              <a:rPr lang="ru-RU" b="0" u="none" dirty="0"/>
              <a:t>инвестиций – </a:t>
            </a:r>
            <a:r>
              <a:rPr lang="ru-RU" b="0" u="none" dirty="0" smtClean="0"/>
              <a:t>200,0 </a:t>
            </a:r>
            <a:r>
              <a:rPr lang="ru-RU" b="0" u="none" dirty="0"/>
              <a:t>млн.руб</a:t>
            </a:r>
            <a:r>
              <a:rPr lang="ru-RU" b="0" u="none" dirty="0" smtClean="0"/>
              <a:t>., </a:t>
            </a:r>
          </a:p>
          <a:p>
            <a:r>
              <a:rPr lang="ru-RU" b="0" u="none" dirty="0" smtClean="0"/>
              <a:t>из них уже вложено – 91,0 млн.руб.</a:t>
            </a:r>
            <a:endParaRPr lang="ru-RU" b="0" u="none" dirty="0"/>
          </a:p>
        </p:txBody>
      </p:sp>
      <p:sp>
        <p:nvSpPr>
          <p:cNvPr id="9" name="Текст 16"/>
          <p:cNvSpPr txBox="1">
            <a:spLocks/>
          </p:cNvSpPr>
          <p:nvPr/>
        </p:nvSpPr>
        <p:spPr bwMode="auto">
          <a:xfrm>
            <a:off x="1133475" y="4494119"/>
            <a:ext cx="3844227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>
              <a:defRPr sz="1500" b="1" u="sng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ru-RU" dirty="0"/>
              <a:t>Создание предприятия по производству древесностружечной плиты (OSB) </a:t>
            </a:r>
          </a:p>
          <a:p>
            <a:r>
              <a:rPr lang="ru-RU" b="0" u="none" dirty="0"/>
              <a:t>Период реализации проекта: </a:t>
            </a:r>
            <a:r>
              <a:rPr lang="ru-RU" b="0" u="none" dirty="0" smtClean="0"/>
              <a:t>2025-2027 гг</a:t>
            </a:r>
            <a:r>
              <a:rPr lang="ru-RU" b="0" u="none" dirty="0"/>
              <a:t>.</a:t>
            </a:r>
          </a:p>
          <a:p>
            <a:r>
              <a:rPr lang="ru-RU" b="0" u="none" dirty="0" smtClean="0"/>
              <a:t>Потребность инвестиций </a:t>
            </a:r>
            <a:r>
              <a:rPr lang="ru-RU" b="0" u="none" dirty="0"/>
              <a:t>– 582,2 млн.руб.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678" y="1204149"/>
            <a:ext cx="4844998" cy="2411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 prstMaterial="softEdge">
            <a:bevelT/>
            <a:bevelB/>
          </a:sp3d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200" y="3897677"/>
            <a:ext cx="4733885" cy="23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 prstMaterial="softEdge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0303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7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43" y="929147"/>
            <a:ext cx="4141938" cy="5869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ectangle 10"/>
          <p:cNvSpPr>
            <a:spLocks noChangeArrowheads="1"/>
          </p:cNvSpPr>
          <p:nvPr/>
        </p:nvSpPr>
        <p:spPr bwMode="auto">
          <a:xfrm>
            <a:off x="905211" y="13918"/>
            <a:ext cx="8295980" cy="662357"/>
          </a:xfrm>
          <a:prstGeom prst="rect">
            <a:avLst/>
          </a:prstGeom>
          <a:solidFill>
            <a:schemeClr val="bg1">
              <a:alpha val="29000"/>
            </a:schemeClr>
          </a:solidFill>
          <a:ln w="9525">
            <a:noFill/>
            <a:miter lim="800000"/>
            <a:headEnd/>
            <a:tailEnd/>
          </a:ln>
          <a:extLst/>
        </p:spPr>
        <p:txBody>
          <a:bodyPr anchor="ctr"/>
          <a:lstStyle/>
          <a:p>
            <a:pPr algn="ctr"/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Реестр инвестиционно-привлекательных земельных участков и инвестиционных площадок на территории моногорода 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Саяногорск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" name="Picture 8" descr="C:\Users\203_1\Desktop\Мои документы\презентация\саяногорск - лучший город\223629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881743" cy="881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5" descr="C:\Users\Данил\Desktop\Новая папка\Герб МО гСаяногорск_приложение №2 к реш.№209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01191" y="4773"/>
            <a:ext cx="700083" cy="879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137" y="2846439"/>
            <a:ext cx="2616888" cy="3952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3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233" y="2831692"/>
            <a:ext cx="2868279" cy="3967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Текст 16"/>
          <p:cNvSpPr txBox="1">
            <a:spLocks/>
          </p:cNvSpPr>
          <p:nvPr/>
        </p:nvSpPr>
        <p:spPr bwMode="auto">
          <a:xfrm>
            <a:off x="4352925" y="1415407"/>
            <a:ext cx="5464587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>
              <a:defRPr sz="1500" b="1" u="sng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ru-RU" dirty="0"/>
              <a:t>На территории </a:t>
            </a:r>
            <a:r>
              <a:rPr lang="ru-RU" dirty="0" smtClean="0"/>
              <a:t>МО г.Саяногорск - 13 </a:t>
            </a:r>
            <a:r>
              <a:rPr lang="ru-RU" dirty="0"/>
              <a:t>инвестплощадок,</a:t>
            </a:r>
          </a:p>
          <a:p>
            <a:r>
              <a:rPr lang="ru-RU" b="0" u="none" dirty="0" smtClean="0"/>
              <a:t>г.Саяногорск – 7,</a:t>
            </a:r>
          </a:p>
          <a:p>
            <a:r>
              <a:rPr lang="ru-RU" b="0" u="none" dirty="0" smtClean="0"/>
              <a:t>рп.Черемушки </a:t>
            </a:r>
            <a:r>
              <a:rPr lang="ru-RU" b="0" u="none" dirty="0"/>
              <a:t>– 1,</a:t>
            </a:r>
          </a:p>
          <a:p>
            <a:r>
              <a:rPr lang="ru-RU" b="0" u="none" dirty="0"/>
              <a:t>рп.Майна – </a:t>
            </a:r>
            <a:r>
              <a:rPr lang="ru-RU" b="0" u="none" dirty="0" smtClean="0"/>
              <a:t>3, </a:t>
            </a:r>
            <a:endParaRPr lang="ru-RU" b="0" u="none" dirty="0"/>
          </a:p>
          <a:p>
            <a:r>
              <a:rPr lang="ru-RU" b="0" u="none" dirty="0"/>
              <a:t>д.Богословка – </a:t>
            </a:r>
            <a:r>
              <a:rPr lang="ru-RU" b="0" u="none" dirty="0" smtClean="0"/>
              <a:t>2 </a:t>
            </a:r>
            <a:r>
              <a:rPr lang="ru-RU" b="0" u="non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62245641"/>
      </p:ext>
    </p:extLst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696517" y="1516064"/>
            <a:ext cx="8745140" cy="76993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4400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ВНИМАНИЕ!   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D3630C-442D-4988-98EA-C80F733E2878}" type="slidenum">
              <a:rPr lang="ru-RU" smtClean="0"/>
              <a:pPr>
                <a:defRPr/>
              </a:pPr>
              <a:t>19</a:t>
            </a:fld>
            <a:endParaRPr lang="ru-RU" dirty="0"/>
          </a:p>
        </p:txBody>
      </p:sp>
      <p:pic>
        <p:nvPicPr>
          <p:cNvPr id="7" name="Picture 13" descr="C:\Documents and Settings\Пользователь\Мои документы\Мои рисунки\150px-Flag_of_Khakassia_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8621" y="5373689"/>
            <a:ext cx="1934766" cy="892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3" descr="C:\Documents and Settings\Пользователь\Мои документы\Мои рисунки\b98135dec4c002bdf60ca660139c5c1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85441" y="3351213"/>
            <a:ext cx="1472142" cy="1357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465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0138" y="3284539"/>
            <a:ext cx="1243410" cy="1570037"/>
          </a:xfrm>
          <a:prstGeom prst="rect">
            <a:avLst/>
          </a:prstGeom>
          <a:noFill/>
          <a:ln w="9525">
            <a:solidFill>
              <a:srgbClr val="44884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6" name="Picture 1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3637" y="5373689"/>
            <a:ext cx="1559851" cy="96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Группа 12"/>
          <p:cNvGrpSpPr/>
          <p:nvPr/>
        </p:nvGrpSpPr>
        <p:grpSpPr>
          <a:xfrm>
            <a:off x="3482568" y="2392349"/>
            <a:ext cx="2613328" cy="4071967"/>
            <a:chOff x="3482568" y="2392349"/>
            <a:chExt cx="2613328" cy="4071967"/>
          </a:xfrm>
        </p:grpSpPr>
        <p:pic>
          <p:nvPicPr>
            <p:cNvPr id="14" name="Picture 12" descr="C:\Documents and Settings\Пользователь\Мои документы\Мои рисунки\250px-Khakassia.png"/>
            <p:cNvPicPr>
              <a:picLocks noChangeAspect="1" noChangeArrowheads="1"/>
            </p:cNvPicPr>
            <p:nvPr/>
          </p:nvPicPr>
          <p:blipFill>
            <a:blip r:embed="rId6" cstate="print">
              <a:lum bright="27000" contrast="-34000"/>
            </a:blip>
            <a:srcRect/>
            <a:stretch>
              <a:fillRect/>
            </a:stretch>
          </p:blipFill>
          <p:spPr bwMode="auto">
            <a:xfrm>
              <a:off x="3482568" y="2392349"/>
              <a:ext cx="2613328" cy="4071967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152400" dist="12000" dir="900000" sy="98000" kx="110000" ky="200000" algn="tl" rotWithShape="0">
                <a:srgbClr val="000000">
                  <a:alpha val="30000"/>
                </a:srgbClr>
              </a:outerShdw>
            </a:effectLst>
            <a:scene3d>
              <a:camera prst="perspectiveRelaxed">
                <a:rot lat="19800000" lon="1200000" rev="20820000"/>
              </a:camera>
              <a:lightRig rig="threePt" dir="t"/>
            </a:scene3d>
            <a:sp3d contourW="6350" prstMaterial="matte">
              <a:bevelT w="101600" h="101600"/>
              <a:contourClr>
                <a:srgbClr val="969696"/>
              </a:contourClr>
            </a:sp3d>
          </p:spPr>
        </p:pic>
        <p:sp>
          <p:nvSpPr>
            <p:cNvPr id="15" name="TextBox 15"/>
            <p:cNvSpPr txBox="1">
              <a:spLocks noChangeArrowheads="1"/>
            </p:cNvSpPr>
            <p:nvPr/>
          </p:nvSpPr>
          <p:spPr bwMode="auto">
            <a:xfrm>
              <a:off x="4641719" y="4608513"/>
              <a:ext cx="1239969" cy="260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ru-RU" sz="1100" b="1" i="1" dirty="0">
                  <a:solidFill>
                    <a:srgbClr val="196519"/>
                  </a:solidFill>
                </a:rPr>
                <a:t>Саяногорск</a:t>
              </a:r>
            </a:p>
          </p:txBody>
        </p:sp>
        <p:sp>
          <p:nvSpPr>
            <p:cNvPr id="16" name="TextBox 16"/>
            <p:cNvSpPr txBox="1">
              <a:spLocks noChangeArrowheads="1"/>
            </p:cNvSpPr>
            <p:nvPr/>
          </p:nvSpPr>
          <p:spPr bwMode="auto">
            <a:xfrm>
              <a:off x="4803379" y="4824414"/>
              <a:ext cx="851296" cy="26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ru-RU" sz="1100" i="1" dirty="0">
                  <a:solidFill>
                    <a:srgbClr val="196519"/>
                  </a:solidFill>
                </a:rPr>
                <a:t>Майна</a:t>
              </a:r>
            </a:p>
          </p:txBody>
        </p:sp>
        <p:sp>
          <p:nvSpPr>
            <p:cNvPr id="17" name="TextBox 17"/>
            <p:cNvSpPr txBox="1">
              <a:spLocks noChangeArrowheads="1"/>
            </p:cNvSpPr>
            <p:nvPr/>
          </p:nvSpPr>
          <p:spPr bwMode="auto">
            <a:xfrm>
              <a:off x="4172215" y="5040314"/>
              <a:ext cx="1083469" cy="26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ru-RU" sz="1100" i="1" dirty="0">
                  <a:solidFill>
                    <a:srgbClr val="196519"/>
                  </a:solidFill>
                </a:rPr>
                <a:t>Черемушки</a:t>
              </a:r>
            </a:p>
          </p:txBody>
        </p:sp>
        <p:sp>
          <p:nvSpPr>
            <p:cNvPr id="18" name="TextBox 15"/>
            <p:cNvSpPr txBox="1">
              <a:spLocks noChangeArrowheads="1"/>
            </p:cNvSpPr>
            <p:nvPr/>
          </p:nvSpPr>
          <p:spPr bwMode="auto">
            <a:xfrm>
              <a:off x="4641719" y="3644900"/>
              <a:ext cx="1239969" cy="260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ru-RU" sz="1100" b="1" i="1" dirty="0">
                  <a:solidFill>
                    <a:srgbClr val="196519"/>
                  </a:solidFill>
                </a:rPr>
                <a:t>ХАКАСИЯ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27830973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12823</TotalTime>
  <Words>1601</Words>
  <Application>Microsoft Office PowerPoint</Application>
  <PresentationFormat>Лист A4 (210x297 мм)</PresentationFormat>
  <Paragraphs>245</Paragraphs>
  <Slides>19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19</vt:i4>
      </vt:variant>
    </vt:vector>
  </HeadingPairs>
  <TitlesOfParts>
    <vt:vector size="21" baseType="lpstr">
      <vt:lpstr>HDOfficeLightV0</vt:lpstr>
      <vt:lpstr>Начальная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RePack by Diakov</dc:creator>
  <cp:lastModifiedBy>Митрофанова Анжела Николаевна</cp:lastModifiedBy>
  <cp:revision>1248</cp:revision>
  <cp:lastPrinted>2024-03-12T05:22:36Z</cp:lastPrinted>
  <dcterms:created xsi:type="dcterms:W3CDTF">2016-11-09T20:11:14Z</dcterms:created>
  <dcterms:modified xsi:type="dcterms:W3CDTF">2024-03-12T07:38:03Z</dcterms:modified>
</cp:coreProperties>
</file>