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305" r:id="rId4"/>
    <p:sldId id="306" r:id="rId5"/>
    <p:sldId id="294" r:id="rId6"/>
    <p:sldId id="297" r:id="rId7"/>
    <p:sldId id="307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4F02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50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C588F-3A07-4AE3-A188-53E351FD285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EA2591-28C0-440F-954A-0A78E91194D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предпринимательская деятельность, направленная на достижение общественно полезных целей, способствующая решению социальных проблем граждан и общества и осуществляемая в соответствии с условиями, предусмотренными  статьи 24 Федерального закона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№ 209-ФЗ</a:t>
          </a:r>
        </a:p>
      </dgm:t>
    </dgm:pt>
    <dgm:pt modelId="{059B0940-6AA2-454D-924A-11186F7495A4}" type="parTrans" cxnId="{3FC35148-10CB-4E6B-A24F-6783299F4B3B}">
      <dgm:prSet/>
      <dgm:spPr/>
      <dgm:t>
        <a:bodyPr/>
        <a:lstStyle/>
        <a:p>
          <a:endParaRPr lang="ru-RU"/>
        </a:p>
      </dgm:t>
    </dgm:pt>
    <dgm:pt modelId="{5FE41547-B813-4C23-88FF-4AB342F8D12D}" type="sibTrans" cxnId="{3FC35148-10CB-4E6B-A24F-6783299F4B3B}">
      <dgm:prSet/>
      <dgm:spPr/>
      <dgm:t>
        <a:bodyPr/>
        <a:lstStyle/>
        <a:p>
          <a:endParaRPr lang="ru-RU"/>
        </a:p>
      </dgm:t>
    </dgm:pt>
    <dgm:pt modelId="{D50B80C3-F5CB-47B1-A245-02C80F9925D9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 субъект малого или среднего предпринимательства, осуществляющий деятельность в сфере социального предпринимательства</a:t>
          </a:r>
        </a:p>
        <a:p>
          <a:endParaRPr lang="ru-RU" dirty="0"/>
        </a:p>
      </dgm:t>
    </dgm:pt>
    <dgm:pt modelId="{756D99A2-0268-482A-979F-3576FD09E132}" type="parTrans" cxnId="{668B555F-5B39-4284-875F-32EC34A2D32D}">
      <dgm:prSet/>
      <dgm:spPr/>
      <dgm:t>
        <a:bodyPr/>
        <a:lstStyle/>
        <a:p>
          <a:endParaRPr lang="ru-RU"/>
        </a:p>
      </dgm:t>
    </dgm:pt>
    <dgm:pt modelId="{03AF2594-4A97-437E-955D-017ABB6F0364}" type="sibTrans" cxnId="{668B555F-5B39-4284-875F-32EC34A2D32D}">
      <dgm:prSet/>
      <dgm:spPr/>
      <dgm:t>
        <a:bodyPr/>
        <a:lstStyle/>
        <a:p>
          <a:endParaRPr lang="ru-RU"/>
        </a:p>
      </dgm:t>
    </dgm:pt>
    <dgm:pt modelId="{7100A5DE-9E31-453D-8E02-BF7502DA3CCB}" type="pres">
      <dgm:prSet presAssocID="{E13C588F-3A07-4AE3-A188-53E351FD285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EAEBA8-B30F-4492-9884-92645AFABFEA}" type="pres">
      <dgm:prSet presAssocID="{22EA2591-28C0-440F-954A-0A78E91194D4}" presName="compNode" presStyleCnt="0"/>
      <dgm:spPr/>
    </dgm:pt>
    <dgm:pt modelId="{EC6BAA39-36DC-4897-BA63-457F1D4ED75E}" type="pres">
      <dgm:prSet presAssocID="{22EA2591-28C0-440F-954A-0A78E91194D4}" presName="pictRect" presStyleLbl="node1" presStyleIdx="0" presStyleCnt="2" custLinFactNeighborY="-794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A462B9C-B406-4526-920F-683AFB139791}" type="pres">
      <dgm:prSet presAssocID="{22EA2591-28C0-440F-954A-0A78E91194D4}" presName="textRect" presStyleLbl="revTx" presStyleIdx="0" presStyleCnt="2" custScaleY="152689" custLinFactNeighborY="14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ACED0-D50C-4BB1-9DEE-096569F7B9DD}" type="pres">
      <dgm:prSet presAssocID="{5FE41547-B813-4C23-88FF-4AB342F8D12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ED4BFA3-AAD0-4A7B-83B8-579B12F2ECD3}" type="pres">
      <dgm:prSet presAssocID="{D50B80C3-F5CB-47B1-A245-02C80F9925D9}" presName="compNode" presStyleCnt="0"/>
      <dgm:spPr/>
    </dgm:pt>
    <dgm:pt modelId="{BAB3759C-B54C-4C00-A145-970AED68B054}" type="pres">
      <dgm:prSet presAssocID="{D50B80C3-F5CB-47B1-A245-02C80F9925D9}" presName="pictRect" presStyleLbl="node1" presStyleIdx="1" presStyleCnt="2" custLinFactNeighborY="-882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144D975-4805-4472-95F6-169EF8FB1B8B}" type="pres">
      <dgm:prSet presAssocID="{D50B80C3-F5CB-47B1-A245-02C80F9925D9}" presName="textRect" presStyleLbl="revTx" presStyleIdx="1" presStyleCnt="2" custLinFactNeighborX="-1692" custLinFactNeighborY="-5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98B49A-D921-4514-B214-AC3F74CCFE9A}" type="presOf" srcId="{D50B80C3-F5CB-47B1-A245-02C80F9925D9}" destId="{F144D975-4805-4472-95F6-169EF8FB1B8B}" srcOrd="0" destOrd="0" presId="urn:microsoft.com/office/officeart/2005/8/layout/pList1"/>
    <dgm:cxn modelId="{668B555F-5B39-4284-875F-32EC34A2D32D}" srcId="{E13C588F-3A07-4AE3-A188-53E351FD285E}" destId="{D50B80C3-F5CB-47B1-A245-02C80F9925D9}" srcOrd="1" destOrd="0" parTransId="{756D99A2-0268-482A-979F-3576FD09E132}" sibTransId="{03AF2594-4A97-437E-955D-017ABB6F0364}"/>
    <dgm:cxn modelId="{50E8A1B5-627C-4C20-A690-3F8995E810EF}" type="presOf" srcId="{22EA2591-28C0-440F-954A-0A78E91194D4}" destId="{3A462B9C-B406-4526-920F-683AFB139791}" srcOrd="0" destOrd="0" presId="urn:microsoft.com/office/officeart/2005/8/layout/pList1"/>
    <dgm:cxn modelId="{912AB3C6-4515-44DE-8A00-1855D8B1B87D}" type="presOf" srcId="{5FE41547-B813-4C23-88FF-4AB342F8D12D}" destId="{188ACED0-D50C-4BB1-9DEE-096569F7B9DD}" srcOrd="0" destOrd="0" presId="urn:microsoft.com/office/officeart/2005/8/layout/pList1"/>
    <dgm:cxn modelId="{3FC35148-10CB-4E6B-A24F-6783299F4B3B}" srcId="{E13C588F-3A07-4AE3-A188-53E351FD285E}" destId="{22EA2591-28C0-440F-954A-0A78E91194D4}" srcOrd="0" destOrd="0" parTransId="{059B0940-6AA2-454D-924A-11186F7495A4}" sibTransId="{5FE41547-B813-4C23-88FF-4AB342F8D12D}"/>
    <dgm:cxn modelId="{7179D93D-6516-4B26-A7E1-A70C8AA5E602}" type="presOf" srcId="{E13C588F-3A07-4AE3-A188-53E351FD285E}" destId="{7100A5DE-9E31-453D-8E02-BF7502DA3CCB}" srcOrd="0" destOrd="0" presId="urn:microsoft.com/office/officeart/2005/8/layout/pList1"/>
    <dgm:cxn modelId="{58A61B54-B6B3-475C-9BE0-72661736B8BA}" type="presParOf" srcId="{7100A5DE-9E31-453D-8E02-BF7502DA3CCB}" destId="{A9EAEBA8-B30F-4492-9884-92645AFABFEA}" srcOrd="0" destOrd="0" presId="urn:microsoft.com/office/officeart/2005/8/layout/pList1"/>
    <dgm:cxn modelId="{8027D7F7-5833-49D4-8B46-18176860F6DB}" type="presParOf" srcId="{A9EAEBA8-B30F-4492-9884-92645AFABFEA}" destId="{EC6BAA39-36DC-4897-BA63-457F1D4ED75E}" srcOrd="0" destOrd="0" presId="urn:microsoft.com/office/officeart/2005/8/layout/pList1"/>
    <dgm:cxn modelId="{0BC13069-840F-407C-9F4E-4A65DDBDE88B}" type="presParOf" srcId="{A9EAEBA8-B30F-4492-9884-92645AFABFEA}" destId="{3A462B9C-B406-4526-920F-683AFB139791}" srcOrd="1" destOrd="0" presId="urn:microsoft.com/office/officeart/2005/8/layout/pList1"/>
    <dgm:cxn modelId="{97461F82-70DE-4513-B96A-5DE3C32ED2FB}" type="presParOf" srcId="{7100A5DE-9E31-453D-8E02-BF7502DA3CCB}" destId="{188ACED0-D50C-4BB1-9DEE-096569F7B9DD}" srcOrd="1" destOrd="0" presId="urn:microsoft.com/office/officeart/2005/8/layout/pList1"/>
    <dgm:cxn modelId="{9A643DDD-1F76-4281-A41A-E400BC21F029}" type="presParOf" srcId="{7100A5DE-9E31-453D-8E02-BF7502DA3CCB}" destId="{5ED4BFA3-AAD0-4A7B-83B8-579B12F2ECD3}" srcOrd="2" destOrd="0" presId="urn:microsoft.com/office/officeart/2005/8/layout/pList1"/>
    <dgm:cxn modelId="{8732A5A4-611B-45BC-90BA-04D2F5FA5B6E}" type="presParOf" srcId="{5ED4BFA3-AAD0-4A7B-83B8-579B12F2ECD3}" destId="{BAB3759C-B54C-4C00-A145-970AED68B054}" srcOrd="0" destOrd="0" presId="urn:microsoft.com/office/officeart/2005/8/layout/pList1"/>
    <dgm:cxn modelId="{27BFC982-175D-4606-9B1C-62DF9E9C3DB8}" type="presParOf" srcId="{5ED4BFA3-AAD0-4A7B-83B8-579B12F2ECD3}" destId="{F144D975-4805-4472-95F6-169EF8FB1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5B6EB2-E731-42ED-B9E2-CEEB8A43988A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934148-E1B4-4E08-952C-29EA611FE967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Условие 1</a:t>
          </a:r>
          <a:endParaRPr lang="ru-RU" b="1" dirty="0">
            <a:solidFill>
              <a:schemeClr val="tx1"/>
            </a:solidFill>
          </a:endParaRPr>
        </a:p>
      </dgm:t>
    </dgm:pt>
    <dgm:pt modelId="{D71DB41B-209B-4F26-8227-4708CF7BB941}" type="parTrans" cxnId="{EDAB33D4-7C52-4C64-BCEE-2EDD67640C4C}">
      <dgm:prSet/>
      <dgm:spPr/>
      <dgm:t>
        <a:bodyPr/>
        <a:lstStyle/>
        <a:p>
          <a:endParaRPr lang="ru-RU"/>
        </a:p>
      </dgm:t>
    </dgm:pt>
    <dgm:pt modelId="{4B4EF833-2472-46BA-B428-B35BF9A641C3}" type="sibTrans" cxnId="{EDAB33D4-7C52-4C64-BCEE-2EDD67640C4C}">
      <dgm:prSet/>
      <dgm:spPr/>
      <dgm:t>
        <a:bodyPr/>
        <a:lstStyle/>
        <a:p>
          <a:endParaRPr lang="ru-RU"/>
        </a:p>
      </dgm:t>
    </dgm:pt>
    <dgm:pt modelId="{B905EA12-AB7E-4EA0-94F4-91257903F89C}">
      <dgm:prSet phldrT="[Текст]" custT="1"/>
      <dgm:spPr>
        <a:solidFill>
          <a:schemeClr val="bg2">
            <a:lumMod val="75000"/>
            <a:alpha val="52000"/>
          </a:schemeClr>
        </a:solidFill>
      </dgm:spPr>
      <dgm:t>
        <a:bodyPr/>
        <a:lstStyle/>
        <a:p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Субъект МСП обеспечивает занятость </a:t>
          </a:r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социальным категориям граждан</a:t>
          </a:r>
          <a:endParaRPr lang="ru-RU" sz="15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681353-3F94-4C1C-832C-C4361C6FA597}" type="parTrans" cxnId="{7C934ABD-79CB-4438-8E6F-6C4419F2C1CD}">
      <dgm:prSet/>
      <dgm:spPr/>
      <dgm:t>
        <a:bodyPr/>
        <a:lstStyle/>
        <a:p>
          <a:endParaRPr lang="ru-RU"/>
        </a:p>
      </dgm:t>
    </dgm:pt>
    <dgm:pt modelId="{6F6246F6-F8BB-45DE-AAC3-3B7EC94DBEDE}" type="sibTrans" cxnId="{7C934ABD-79CB-4438-8E6F-6C4419F2C1CD}">
      <dgm:prSet/>
      <dgm:spPr/>
      <dgm:t>
        <a:bodyPr/>
        <a:lstStyle/>
        <a:p>
          <a:endParaRPr lang="ru-RU"/>
        </a:p>
      </dgm:t>
    </dgm:pt>
    <dgm:pt modelId="{3911E9F5-B486-44FC-9DD9-A523A75FF8B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Условие 2</a:t>
          </a:r>
          <a:endParaRPr lang="ru-RU" b="1" dirty="0">
            <a:solidFill>
              <a:schemeClr val="tx1"/>
            </a:solidFill>
          </a:endParaRPr>
        </a:p>
      </dgm:t>
    </dgm:pt>
    <dgm:pt modelId="{889BB9EB-D4D9-4A63-A62A-754E9A016982}" type="parTrans" cxnId="{6031E7D4-96F8-49DA-A733-A7521E18375D}">
      <dgm:prSet/>
      <dgm:spPr/>
      <dgm:t>
        <a:bodyPr/>
        <a:lstStyle/>
        <a:p>
          <a:endParaRPr lang="ru-RU"/>
        </a:p>
      </dgm:t>
    </dgm:pt>
    <dgm:pt modelId="{00DD7E67-9308-478F-B9E2-EED1FF058D06}" type="sibTrans" cxnId="{6031E7D4-96F8-49DA-A733-A7521E18375D}">
      <dgm:prSet/>
      <dgm:spPr/>
      <dgm:t>
        <a:bodyPr/>
        <a:lstStyle/>
        <a:p>
          <a:endParaRPr lang="ru-RU"/>
        </a:p>
      </dgm:t>
    </dgm:pt>
    <dgm:pt modelId="{0F6A51BA-584C-4C37-80F0-BFE4EB9E4F9E}">
      <dgm:prSet phldrT="[Текст]" custT="1"/>
      <dgm:spPr>
        <a:solidFill>
          <a:schemeClr val="bg2">
            <a:lumMod val="90000"/>
            <a:alpha val="73000"/>
          </a:schemeClr>
        </a:solidFill>
      </dgm:spPr>
      <dgm:t>
        <a:bodyPr/>
        <a:lstStyle/>
        <a:p>
          <a:endParaRPr lang="ru-RU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8F2CD9-D13C-41AE-9B56-8E09E01EBABC}" type="parTrans" cxnId="{4056FAB7-88D8-4F4B-BC42-CBD40E88E3DA}">
      <dgm:prSet/>
      <dgm:spPr/>
      <dgm:t>
        <a:bodyPr/>
        <a:lstStyle/>
        <a:p>
          <a:endParaRPr lang="ru-RU"/>
        </a:p>
      </dgm:t>
    </dgm:pt>
    <dgm:pt modelId="{870FF170-9BE3-448F-B8AA-D42221472AD2}" type="sibTrans" cxnId="{4056FAB7-88D8-4F4B-BC42-CBD40E88E3DA}">
      <dgm:prSet/>
      <dgm:spPr/>
      <dgm:t>
        <a:bodyPr/>
        <a:lstStyle/>
        <a:p>
          <a:endParaRPr lang="ru-RU"/>
        </a:p>
      </dgm:t>
    </dgm:pt>
    <dgm:pt modelId="{2A78EC16-3B96-496B-BAD5-64E7B60BAFE0}">
      <dgm:prSet phldrT="[Текст]" custT="1"/>
      <dgm:spPr>
        <a:solidFill>
          <a:schemeClr val="bg2">
            <a:lumMod val="90000"/>
            <a:alpha val="65000"/>
          </a:schemeClr>
        </a:solidFill>
      </dgm:spPr>
      <dgm:t>
        <a:bodyPr lIns="0" tIns="0" rIns="0" bIns="2880000" anchor="t" anchorCtr="0"/>
        <a:lstStyle/>
        <a:p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Осуществляет деятельность, направленную на достижение общественно полезных целей, способствующих решению социальных проблем граждан и общества в целом. Перечень направлений деятельности установлен 209-ФЗ</a:t>
          </a:r>
        </a:p>
      </dgm:t>
    </dgm:pt>
    <dgm:pt modelId="{5AE19836-193E-4950-A9FE-261DE864D591}" type="parTrans" cxnId="{FCDABC55-5C8B-4465-A177-A06E3881BEE4}">
      <dgm:prSet/>
      <dgm:spPr/>
      <dgm:t>
        <a:bodyPr/>
        <a:lstStyle/>
        <a:p>
          <a:endParaRPr lang="ru-RU"/>
        </a:p>
      </dgm:t>
    </dgm:pt>
    <dgm:pt modelId="{7BD538A5-2669-42A6-A56E-1E8C50D6A70D}" type="sibTrans" cxnId="{FCDABC55-5C8B-4465-A177-A06E3881BEE4}">
      <dgm:prSet/>
      <dgm:spPr/>
      <dgm:t>
        <a:bodyPr/>
        <a:lstStyle/>
        <a:p>
          <a:endParaRPr lang="ru-RU"/>
        </a:p>
      </dgm:t>
    </dgm:pt>
    <dgm:pt modelId="{25C394D9-A537-4320-BE97-820EBA1FF934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Условие 3</a:t>
          </a:r>
          <a:endParaRPr lang="ru-RU" b="1" dirty="0">
            <a:solidFill>
              <a:schemeClr val="tx1"/>
            </a:solidFill>
          </a:endParaRPr>
        </a:p>
      </dgm:t>
    </dgm:pt>
    <dgm:pt modelId="{F2B485ED-371A-4193-8018-8A40511DE5D1}" type="parTrans" cxnId="{BCB59D59-9F39-4450-AFFF-8F8FD093A5F9}">
      <dgm:prSet/>
      <dgm:spPr/>
      <dgm:t>
        <a:bodyPr/>
        <a:lstStyle/>
        <a:p>
          <a:endParaRPr lang="ru-RU"/>
        </a:p>
      </dgm:t>
    </dgm:pt>
    <dgm:pt modelId="{34033115-D081-443C-9A36-1BC2CE561047}" type="sibTrans" cxnId="{BCB59D59-9F39-4450-AFFF-8F8FD093A5F9}">
      <dgm:prSet/>
      <dgm:spPr/>
      <dgm:t>
        <a:bodyPr/>
        <a:lstStyle/>
        <a:p>
          <a:endParaRPr lang="ru-RU"/>
        </a:p>
      </dgm:t>
    </dgm:pt>
    <dgm:pt modelId="{CD72796B-A740-495B-8D08-392AC93EE285}">
      <dgm:prSet phldrT="[Текст]" custT="1"/>
      <dgm:spPr>
        <a:solidFill>
          <a:schemeClr val="bg2">
            <a:lumMod val="90000"/>
            <a:alpha val="79000"/>
          </a:schemeClr>
        </a:solidFill>
      </dgm:spPr>
      <dgm:t>
        <a:bodyPr lIns="0" tIns="0" rIns="0" bIns="0" anchor="b" anchorCtr="0"/>
        <a:lstStyle/>
        <a:p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Осуществляет деятельность по производству товаров (работ, услуг), предназначенных для </a:t>
          </a:r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социальных категорий граждан), </a:t>
          </a:r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соответствии с определенными законом направлениями деятельности СП </a:t>
          </a:r>
          <a:endParaRPr lang="ru-RU" sz="15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902093-DB22-433B-B351-B415F5D81C48}" type="parTrans" cxnId="{E18FDF1A-160B-4F63-99D2-042A7DBA0B94}">
      <dgm:prSet/>
      <dgm:spPr/>
      <dgm:t>
        <a:bodyPr/>
        <a:lstStyle/>
        <a:p>
          <a:endParaRPr lang="ru-RU"/>
        </a:p>
      </dgm:t>
    </dgm:pt>
    <dgm:pt modelId="{41EC6CFE-DB10-47B6-992F-EBACD4B4C6EE}" type="sibTrans" cxnId="{E18FDF1A-160B-4F63-99D2-042A7DBA0B94}">
      <dgm:prSet/>
      <dgm:spPr/>
      <dgm:t>
        <a:bodyPr/>
        <a:lstStyle/>
        <a:p>
          <a:endParaRPr lang="ru-RU"/>
        </a:p>
      </dgm:t>
    </dgm:pt>
    <dgm:pt modelId="{5CC7D811-B262-426F-8890-44E088019773}">
      <dgm:prSet phldrT="[Текст]" custT="1"/>
      <dgm:spPr>
        <a:solidFill>
          <a:schemeClr val="bg2">
            <a:lumMod val="75000"/>
            <a:alpha val="52000"/>
          </a:schemeClr>
        </a:solidFill>
      </dgm:spPr>
      <dgm:t>
        <a:bodyPr/>
        <a:lstStyle/>
        <a:p>
          <a:endParaRPr lang="ru-RU" sz="1600" dirty="0"/>
        </a:p>
      </dgm:t>
    </dgm:pt>
    <dgm:pt modelId="{39530A06-D3F6-4D8E-9D51-FC0B49A28B50}" type="parTrans" cxnId="{B7BBE11E-D4B8-46D9-9655-C0D3DDB1552D}">
      <dgm:prSet/>
      <dgm:spPr/>
      <dgm:t>
        <a:bodyPr/>
        <a:lstStyle/>
        <a:p>
          <a:endParaRPr lang="ru-RU"/>
        </a:p>
      </dgm:t>
    </dgm:pt>
    <dgm:pt modelId="{DB545480-AB4A-41D2-8FBB-9D506B62B35B}" type="sibTrans" cxnId="{B7BBE11E-D4B8-46D9-9655-C0D3DDB1552D}">
      <dgm:prSet/>
      <dgm:spPr/>
      <dgm:t>
        <a:bodyPr/>
        <a:lstStyle/>
        <a:p>
          <a:endParaRPr lang="ru-RU"/>
        </a:p>
      </dgm:t>
    </dgm:pt>
    <dgm:pt modelId="{CEB82CCB-27D4-40B8-8D4F-C9252610AFD8}">
      <dgm:prSet custT="1"/>
      <dgm:spPr>
        <a:solidFill>
          <a:schemeClr val="bg2">
            <a:lumMod val="90000"/>
            <a:alpha val="73000"/>
          </a:schemeClr>
        </a:solidFill>
      </dgm:spPr>
      <dgm:t>
        <a:bodyPr/>
        <a:lstStyle/>
        <a:p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реализацию товаров (работ, услуг), производимых с участием </a:t>
          </a:r>
          <a:r>
            <a: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социальных категорий граждан</a:t>
          </a:r>
          <a:endParaRPr lang="ru-RU" sz="1500" dirty="0"/>
        </a:p>
      </dgm:t>
    </dgm:pt>
    <dgm:pt modelId="{A7E8A1AB-9627-4E1A-AACC-2E37E9A525BD}" type="parTrans" cxnId="{9123B26F-5F5C-402E-B9C0-402D9A37183E}">
      <dgm:prSet/>
      <dgm:spPr/>
      <dgm:t>
        <a:bodyPr/>
        <a:lstStyle/>
        <a:p>
          <a:endParaRPr lang="ru-RU"/>
        </a:p>
      </dgm:t>
    </dgm:pt>
    <dgm:pt modelId="{2A3676A9-9808-4C90-BD7C-1CE77ED654BA}" type="sibTrans" cxnId="{9123B26F-5F5C-402E-B9C0-402D9A37183E}">
      <dgm:prSet/>
      <dgm:spPr/>
      <dgm:t>
        <a:bodyPr/>
        <a:lstStyle/>
        <a:p>
          <a:endParaRPr lang="ru-RU"/>
        </a:p>
      </dgm:t>
    </dgm:pt>
    <dgm:pt modelId="{4695880B-55A2-4BAC-ADF5-0BF4FF76BB2F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Условие 4</a:t>
          </a:r>
          <a:endParaRPr lang="ru-RU" b="1" dirty="0">
            <a:solidFill>
              <a:schemeClr val="tx1"/>
            </a:solidFill>
          </a:endParaRPr>
        </a:p>
      </dgm:t>
    </dgm:pt>
    <dgm:pt modelId="{631A2E0D-B693-4C47-9FDD-81924A6747F5}" type="sibTrans" cxnId="{8F4876E5-B729-4929-8498-1D63D41884FC}">
      <dgm:prSet/>
      <dgm:spPr/>
      <dgm:t>
        <a:bodyPr/>
        <a:lstStyle/>
        <a:p>
          <a:endParaRPr lang="ru-RU"/>
        </a:p>
      </dgm:t>
    </dgm:pt>
    <dgm:pt modelId="{FCC6AD9A-781C-41CD-A810-0A5F92F3B201}" type="parTrans" cxnId="{8F4876E5-B729-4929-8498-1D63D41884FC}">
      <dgm:prSet/>
      <dgm:spPr/>
      <dgm:t>
        <a:bodyPr/>
        <a:lstStyle/>
        <a:p>
          <a:endParaRPr lang="ru-RU"/>
        </a:p>
      </dgm:t>
    </dgm:pt>
    <dgm:pt modelId="{50BDBA39-DE10-4AFB-8693-074D5963B7BF}" type="pres">
      <dgm:prSet presAssocID="{C75B6EB2-E731-42ED-B9E2-CEEB8A43988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2D5C1C-0623-47EB-9A90-1C2183384803}" type="pres">
      <dgm:prSet presAssocID="{C75B6EB2-E731-42ED-B9E2-CEEB8A43988A}" presName="children" presStyleCnt="0"/>
      <dgm:spPr/>
    </dgm:pt>
    <dgm:pt modelId="{8D7FE8ED-B2E1-459C-B931-2D462D3303A6}" type="pres">
      <dgm:prSet presAssocID="{C75B6EB2-E731-42ED-B9E2-CEEB8A43988A}" presName="child1group" presStyleCnt="0"/>
      <dgm:spPr/>
    </dgm:pt>
    <dgm:pt modelId="{707645BF-4F34-44E9-A90F-4EAB532CF2E5}" type="pres">
      <dgm:prSet presAssocID="{C75B6EB2-E731-42ED-B9E2-CEEB8A43988A}" presName="child1" presStyleLbl="bgAcc1" presStyleIdx="0" presStyleCnt="4" custScaleX="132132" custScaleY="117569" custLinFactNeighborX="-15006" custLinFactNeighborY="2878"/>
      <dgm:spPr/>
      <dgm:t>
        <a:bodyPr/>
        <a:lstStyle/>
        <a:p>
          <a:endParaRPr lang="ru-RU"/>
        </a:p>
      </dgm:t>
    </dgm:pt>
    <dgm:pt modelId="{AC54CC24-1472-4BDE-883E-7BDCC85CDFA2}" type="pres">
      <dgm:prSet presAssocID="{C75B6EB2-E731-42ED-B9E2-CEEB8A43988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06E92-2AB3-4F15-A408-BBDEA44B9FA5}" type="pres">
      <dgm:prSet presAssocID="{C75B6EB2-E731-42ED-B9E2-CEEB8A43988A}" presName="child2group" presStyleCnt="0"/>
      <dgm:spPr/>
    </dgm:pt>
    <dgm:pt modelId="{9F4CC5A6-B683-4F34-A13C-4846F2FCE2C9}" type="pres">
      <dgm:prSet presAssocID="{C75B6EB2-E731-42ED-B9E2-CEEB8A43988A}" presName="child2" presStyleLbl="bgAcc1" presStyleIdx="1" presStyleCnt="4" custScaleX="150229" custScaleY="119748" custLinFactNeighborX="11721" custLinFactNeighborY="2710"/>
      <dgm:spPr/>
      <dgm:t>
        <a:bodyPr/>
        <a:lstStyle/>
        <a:p>
          <a:endParaRPr lang="ru-RU"/>
        </a:p>
      </dgm:t>
    </dgm:pt>
    <dgm:pt modelId="{1FAA930D-9C8E-4C44-A077-3171529CE8BE}" type="pres">
      <dgm:prSet presAssocID="{C75B6EB2-E731-42ED-B9E2-CEEB8A43988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15F7BE-D107-461A-8E5D-82840B5AD3E1}" type="pres">
      <dgm:prSet presAssocID="{C75B6EB2-E731-42ED-B9E2-CEEB8A43988A}" presName="child3group" presStyleCnt="0"/>
      <dgm:spPr/>
    </dgm:pt>
    <dgm:pt modelId="{373C876D-2A8B-455F-A61B-F5AE5A9BB99A}" type="pres">
      <dgm:prSet presAssocID="{C75B6EB2-E731-42ED-B9E2-CEEB8A43988A}" presName="child3" presStyleLbl="bgAcc1" presStyleIdx="2" presStyleCnt="4" custScaleX="137854" custScaleY="136889" custLinFactNeighborX="19062" custLinFactNeighborY="-27136"/>
      <dgm:spPr/>
      <dgm:t>
        <a:bodyPr/>
        <a:lstStyle/>
        <a:p>
          <a:endParaRPr lang="ru-RU"/>
        </a:p>
      </dgm:t>
    </dgm:pt>
    <dgm:pt modelId="{E1C8C30C-962B-4BF8-810E-E6CAECF3A4BD}" type="pres">
      <dgm:prSet presAssocID="{C75B6EB2-E731-42ED-B9E2-CEEB8A43988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F684A-A009-4AC2-ABEA-812754D5E68B}" type="pres">
      <dgm:prSet presAssocID="{C75B6EB2-E731-42ED-B9E2-CEEB8A43988A}" presName="child4group" presStyleCnt="0"/>
      <dgm:spPr/>
    </dgm:pt>
    <dgm:pt modelId="{9718FCEE-C596-4B61-930E-309B7AE55AD7}" type="pres">
      <dgm:prSet presAssocID="{C75B6EB2-E731-42ED-B9E2-CEEB8A43988A}" presName="child4" presStyleLbl="bgAcc1" presStyleIdx="3" presStyleCnt="4" custScaleX="142428" custScaleY="154406" custLinFactNeighborX="-12037" custLinFactNeighborY="-24341"/>
      <dgm:spPr/>
      <dgm:t>
        <a:bodyPr/>
        <a:lstStyle/>
        <a:p>
          <a:endParaRPr lang="ru-RU"/>
        </a:p>
      </dgm:t>
    </dgm:pt>
    <dgm:pt modelId="{677950C9-2322-43EB-B37B-CFE07FA0139E}" type="pres">
      <dgm:prSet presAssocID="{C75B6EB2-E731-42ED-B9E2-CEEB8A43988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00F0F-7F30-4D53-8275-49F47B6665E4}" type="pres">
      <dgm:prSet presAssocID="{C75B6EB2-E731-42ED-B9E2-CEEB8A43988A}" presName="childPlaceholder" presStyleCnt="0"/>
      <dgm:spPr/>
    </dgm:pt>
    <dgm:pt modelId="{2A82AF0F-4F92-4F29-B984-3DA93BD69781}" type="pres">
      <dgm:prSet presAssocID="{C75B6EB2-E731-42ED-B9E2-CEEB8A43988A}" presName="circle" presStyleCnt="0"/>
      <dgm:spPr/>
    </dgm:pt>
    <dgm:pt modelId="{5A2B2C68-89C0-452C-B5B1-65A7E117668A}" type="pres">
      <dgm:prSet presAssocID="{C75B6EB2-E731-42ED-B9E2-CEEB8A43988A}" presName="quadrant1" presStyleLbl="node1" presStyleIdx="0" presStyleCnt="4" custScaleX="74427" custScaleY="69425" custLinFactNeighborX="8922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B1598-F809-4D9D-974A-5019E5B779FD}" type="pres">
      <dgm:prSet presAssocID="{C75B6EB2-E731-42ED-B9E2-CEEB8A43988A}" presName="quadrant2" presStyleLbl="node1" presStyleIdx="1" presStyleCnt="4" custScaleX="72871" custScaleY="69425" custLinFactNeighborX="-158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9B2796-8392-4591-BDFC-49F4B9B4E062}" type="pres">
      <dgm:prSet presAssocID="{C75B6EB2-E731-42ED-B9E2-CEEB8A43988A}" presName="quadrant3" presStyleLbl="node1" presStyleIdx="2" presStyleCnt="4" custScaleX="72871" custScaleY="65725" custLinFactNeighborX="-14657" custLinFactNeighborY="-308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F95964-DBE1-4A01-B40D-CE968E6883D8}" type="pres">
      <dgm:prSet presAssocID="{C75B6EB2-E731-42ED-B9E2-CEEB8A43988A}" presName="quadrant4" presStyleLbl="node1" presStyleIdx="3" presStyleCnt="4" custScaleX="75395" custScaleY="69129" custLinFactNeighborX="8438" custLinFactNeighborY="-303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03EF92-40FD-40A7-BC5C-1CB70DF16914}" type="pres">
      <dgm:prSet presAssocID="{C75B6EB2-E731-42ED-B9E2-CEEB8A43988A}" presName="quadrantPlaceholder" presStyleCnt="0"/>
      <dgm:spPr/>
    </dgm:pt>
    <dgm:pt modelId="{F38D0805-1A5B-4658-9093-6FC6112E5838}" type="pres">
      <dgm:prSet presAssocID="{C75B6EB2-E731-42ED-B9E2-CEEB8A43988A}" presName="center1" presStyleLbl="fgShp" presStyleIdx="0" presStyleCnt="2" custLinFactNeighborX="-5295" custLinFactNeighborY="-51072"/>
      <dgm:spPr/>
    </dgm:pt>
    <dgm:pt modelId="{92F33B6E-D5F5-4930-BEA4-00AEA82090F2}" type="pres">
      <dgm:prSet presAssocID="{C75B6EB2-E731-42ED-B9E2-CEEB8A43988A}" presName="center2" presStyleLbl="fgShp" presStyleIdx="1" presStyleCnt="2" custLinFactNeighborX="-3646" custLinFactNeighborY="-48406"/>
      <dgm:spPr/>
    </dgm:pt>
  </dgm:ptLst>
  <dgm:cxnLst>
    <dgm:cxn modelId="{E18FDF1A-160B-4F63-99D2-042A7DBA0B94}" srcId="{25C394D9-A537-4320-BE97-820EBA1FF934}" destId="{CD72796B-A740-495B-8D08-392AC93EE285}" srcOrd="0" destOrd="0" parTransId="{13902093-DB22-433B-B351-B415F5D81C48}" sibTransId="{41EC6CFE-DB10-47B6-992F-EBACD4B4C6EE}"/>
    <dgm:cxn modelId="{6031E7D4-96F8-49DA-A733-A7521E18375D}" srcId="{C75B6EB2-E731-42ED-B9E2-CEEB8A43988A}" destId="{3911E9F5-B486-44FC-9DD9-A523A75FF8B9}" srcOrd="1" destOrd="0" parTransId="{889BB9EB-D4D9-4A63-A62A-754E9A016982}" sibTransId="{00DD7E67-9308-478F-B9E2-EED1FF058D06}"/>
    <dgm:cxn modelId="{524DCCFA-F9B8-4555-9F79-E2BB07CB15FE}" type="presOf" srcId="{CEB82CCB-27D4-40B8-8D4F-C9252610AFD8}" destId="{9F4CC5A6-B683-4F34-A13C-4846F2FCE2C9}" srcOrd="0" destOrd="1" presId="urn:microsoft.com/office/officeart/2005/8/layout/cycle4"/>
    <dgm:cxn modelId="{54DFDFA5-BAEA-4028-BE77-9BC41C15CF2E}" type="presOf" srcId="{25C394D9-A537-4320-BE97-820EBA1FF934}" destId="{D8F95964-DBE1-4A01-B40D-CE968E6883D8}" srcOrd="0" destOrd="0" presId="urn:microsoft.com/office/officeart/2005/8/layout/cycle4"/>
    <dgm:cxn modelId="{26246972-09B7-42B9-918D-AD7CA612C24C}" type="presOf" srcId="{5CC7D811-B262-426F-8890-44E088019773}" destId="{AC54CC24-1472-4BDE-883E-7BDCC85CDFA2}" srcOrd="1" destOrd="0" presId="urn:microsoft.com/office/officeart/2005/8/layout/cycle4"/>
    <dgm:cxn modelId="{EC7C3609-9C2A-4D0F-B63F-9C3B87781FAF}" type="presOf" srcId="{4695880B-55A2-4BAC-ADF5-0BF4FF76BB2F}" destId="{E59B2796-8392-4591-BDFC-49F4B9B4E062}" srcOrd="0" destOrd="0" presId="urn:microsoft.com/office/officeart/2005/8/layout/cycle4"/>
    <dgm:cxn modelId="{748D48EB-40CA-4E8A-B95F-541FF15D8AFA}" type="presOf" srcId="{2A78EC16-3B96-496B-BAD5-64E7B60BAFE0}" destId="{373C876D-2A8B-455F-A61B-F5AE5A9BB99A}" srcOrd="0" destOrd="0" presId="urn:microsoft.com/office/officeart/2005/8/layout/cycle4"/>
    <dgm:cxn modelId="{E66FFAC9-F8B4-45A6-946A-AE9BF6017C2B}" type="presOf" srcId="{B905EA12-AB7E-4EA0-94F4-91257903F89C}" destId="{AC54CC24-1472-4BDE-883E-7BDCC85CDFA2}" srcOrd="1" destOrd="1" presId="urn:microsoft.com/office/officeart/2005/8/layout/cycle4"/>
    <dgm:cxn modelId="{B7BBE11E-D4B8-46D9-9655-C0D3DDB1552D}" srcId="{CE934148-E1B4-4E08-952C-29EA611FE967}" destId="{5CC7D811-B262-426F-8890-44E088019773}" srcOrd="0" destOrd="0" parTransId="{39530A06-D3F6-4D8E-9D51-FC0B49A28B50}" sibTransId="{DB545480-AB4A-41D2-8FBB-9D506B62B35B}"/>
    <dgm:cxn modelId="{823392DF-5262-46D3-81C7-982EAC491543}" type="presOf" srcId="{0F6A51BA-584C-4C37-80F0-BFE4EB9E4F9E}" destId="{9F4CC5A6-B683-4F34-A13C-4846F2FCE2C9}" srcOrd="0" destOrd="0" presId="urn:microsoft.com/office/officeart/2005/8/layout/cycle4"/>
    <dgm:cxn modelId="{15979B1F-729C-47AC-80A0-490A801FC23A}" type="presOf" srcId="{2A78EC16-3B96-496B-BAD5-64E7B60BAFE0}" destId="{E1C8C30C-962B-4BF8-810E-E6CAECF3A4BD}" srcOrd="1" destOrd="0" presId="urn:microsoft.com/office/officeart/2005/8/layout/cycle4"/>
    <dgm:cxn modelId="{4D448B1D-C05B-49D2-98B6-460F9B9AF052}" type="presOf" srcId="{CD72796B-A740-495B-8D08-392AC93EE285}" destId="{677950C9-2322-43EB-B37B-CFE07FA0139E}" srcOrd="1" destOrd="0" presId="urn:microsoft.com/office/officeart/2005/8/layout/cycle4"/>
    <dgm:cxn modelId="{213E5DE5-8F03-4F22-9D9C-F8844767F990}" type="presOf" srcId="{CE934148-E1B4-4E08-952C-29EA611FE967}" destId="{5A2B2C68-89C0-452C-B5B1-65A7E117668A}" srcOrd="0" destOrd="0" presId="urn:microsoft.com/office/officeart/2005/8/layout/cycle4"/>
    <dgm:cxn modelId="{BCB59D59-9F39-4450-AFFF-8F8FD093A5F9}" srcId="{C75B6EB2-E731-42ED-B9E2-CEEB8A43988A}" destId="{25C394D9-A537-4320-BE97-820EBA1FF934}" srcOrd="3" destOrd="0" parTransId="{F2B485ED-371A-4193-8018-8A40511DE5D1}" sibTransId="{34033115-D081-443C-9A36-1BC2CE561047}"/>
    <dgm:cxn modelId="{8B311912-A48F-4B1B-B347-F3F3C70270E8}" type="presOf" srcId="{5CC7D811-B262-426F-8890-44E088019773}" destId="{707645BF-4F34-44E9-A90F-4EAB532CF2E5}" srcOrd="0" destOrd="0" presId="urn:microsoft.com/office/officeart/2005/8/layout/cycle4"/>
    <dgm:cxn modelId="{0402D974-D2DF-49CD-B9A3-123F93D681D1}" type="presOf" srcId="{3911E9F5-B486-44FC-9DD9-A523A75FF8B9}" destId="{3E5B1598-F809-4D9D-974A-5019E5B779FD}" srcOrd="0" destOrd="0" presId="urn:microsoft.com/office/officeart/2005/8/layout/cycle4"/>
    <dgm:cxn modelId="{7C934ABD-79CB-4438-8E6F-6C4419F2C1CD}" srcId="{CE934148-E1B4-4E08-952C-29EA611FE967}" destId="{B905EA12-AB7E-4EA0-94F4-91257903F89C}" srcOrd="1" destOrd="0" parTransId="{0B681353-3F94-4C1C-832C-C4361C6FA597}" sibTransId="{6F6246F6-F8BB-45DE-AAC3-3B7EC94DBEDE}"/>
    <dgm:cxn modelId="{24FBBE76-79D2-4CE2-A947-B18E354D1779}" type="presOf" srcId="{B905EA12-AB7E-4EA0-94F4-91257903F89C}" destId="{707645BF-4F34-44E9-A90F-4EAB532CF2E5}" srcOrd="0" destOrd="1" presId="urn:microsoft.com/office/officeart/2005/8/layout/cycle4"/>
    <dgm:cxn modelId="{9123B26F-5F5C-402E-B9C0-402D9A37183E}" srcId="{3911E9F5-B486-44FC-9DD9-A523A75FF8B9}" destId="{CEB82CCB-27D4-40B8-8D4F-C9252610AFD8}" srcOrd="1" destOrd="0" parTransId="{A7E8A1AB-9627-4E1A-AACC-2E37E9A525BD}" sibTransId="{2A3676A9-9808-4C90-BD7C-1CE77ED654BA}"/>
    <dgm:cxn modelId="{FCDABC55-5C8B-4465-A177-A06E3881BEE4}" srcId="{4695880B-55A2-4BAC-ADF5-0BF4FF76BB2F}" destId="{2A78EC16-3B96-496B-BAD5-64E7B60BAFE0}" srcOrd="0" destOrd="0" parTransId="{5AE19836-193E-4950-A9FE-261DE864D591}" sibTransId="{7BD538A5-2669-42A6-A56E-1E8C50D6A70D}"/>
    <dgm:cxn modelId="{DD271E3E-60F0-4B29-B56F-DEE61E62DBB2}" type="presOf" srcId="{CEB82CCB-27D4-40B8-8D4F-C9252610AFD8}" destId="{1FAA930D-9C8E-4C44-A077-3171529CE8BE}" srcOrd="1" destOrd="1" presId="urn:microsoft.com/office/officeart/2005/8/layout/cycle4"/>
    <dgm:cxn modelId="{EDAB33D4-7C52-4C64-BCEE-2EDD67640C4C}" srcId="{C75B6EB2-E731-42ED-B9E2-CEEB8A43988A}" destId="{CE934148-E1B4-4E08-952C-29EA611FE967}" srcOrd="0" destOrd="0" parTransId="{D71DB41B-209B-4F26-8227-4708CF7BB941}" sibTransId="{4B4EF833-2472-46BA-B428-B35BF9A641C3}"/>
    <dgm:cxn modelId="{2C1CDDAF-1609-4177-A04F-DF0F84679318}" type="presOf" srcId="{C75B6EB2-E731-42ED-B9E2-CEEB8A43988A}" destId="{50BDBA39-DE10-4AFB-8693-074D5963B7BF}" srcOrd="0" destOrd="0" presId="urn:microsoft.com/office/officeart/2005/8/layout/cycle4"/>
    <dgm:cxn modelId="{8F4876E5-B729-4929-8498-1D63D41884FC}" srcId="{C75B6EB2-E731-42ED-B9E2-CEEB8A43988A}" destId="{4695880B-55A2-4BAC-ADF5-0BF4FF76BB2F}" srcOrd="2" destOrd="0" parTransId="{FCC6AD9A-781C-41CD-A810-0A5F92F3B201}" sibTransId="{631A2E0D-B693-4C47-9FDD-81924A6747F5}"/>
    <dgm:cxn modelId="{4056FAB7-88D8-4F4B-BC42-CBD40E88E3DA}" srcId="{3911E9F5-B486-44FC-9DD9-A523A75FF8B9}" destId="{0F6A51BA-584C-4C37-80F0-BFE4EB9E4F9E}" srcOrd="0" destOrd="0" parTransId="{DE8F2CD9-D13C-41AE-9B56-8E09E01EBABC}" sibTransId="{870FF170-9BE3-448F-B8AA-D42221472AD2}"/>
    <dgm:cxn modelId="{9670582C-BE75-4431-B749-75383E395525}" type="presOf" srcId="{CD72796B-A740-495B-8D08-392AC93EE285}" destId="{9718FCEE-C596-4B61-930E-309B7AE55AD7}" srcOrd="0" destOrd="0" presId="urn:microsoft.com/office/officeart/2005/8/layout/cycle4"/>
    <dgm:cxn modelId="{1AA8304B-9E1D-4AA2-AC2C-DD95ECDEFDD6}" type="presOf" srcId="{0F6A51BA-584C-4C37-80F0-BFE4EB9E4F9E}" destId="{1FAA930D-9C8E-4C44-A077-3171529CE8BE}" srcOrd="1" destOrd="0" presId="urn:microsoft.com/office/officeart/2005/8/layout/cycle4"/>
    <dgm:cxn modelId="{CA3677D8-7612-48F2-9476-D54CA038D464}" type="presParOf" srcId="{50BDBA39-DE10-4AFB-8693-074D5963B7BF}" destId="{692D5C1C-0623-47EB-9A90-1C2183384803}" srcOrd="0" destOrd="0" presId="urn:microsoft.com/office/officeart/2005/8/layout/cycle4"/>
    <dgm:cxn modelId="{4DB1C1C5-1497-4A79-9C0C-7F1268CA7E20}" type="presParOf" srcId="{692D5C1C-0623-47EB-9A90-1C2183384803}" destId="{8D7FE8ED-B2E1-459C-B931-2D462D3303A6}" srcOrd="0" destOrd="0" presId="urn:microsoft.com/office/officeart/2005/8/layout/cycle4"/>
    <dgm:cxn modelId="{FCF7FD58-A7E9-40DA-B80A-18CAF2C57747}" type="presParOf" srcId="{8D7FE8ED-B2E1-459C-B931-2D462D3303A6}" destId="{707645BF-4F34-44E9-A90F-4EAB532CF2E5}" srcOrd="0" destOrd="0" presId="urn:microsoft.com/office/officeart/2005/8/layout/cycle4"/>
    <dgm:cxn modelId="{7F08A73C-FEC0-4EFA-88CD-D5DE553E53C6}" type="presParOf" srcId="{8D7FE8ED-B2E1-459C-B931-2D462D3303A6}" destId="{AC54CC24-1472-4BDE-883E-7BDCC85CDFA2}" srcOrd="1" destOrd="0" presId="urn:microsoft.com/office/officeart/2005/8/layout/cycle4"/>
    <dgm:cxn modelId="{4D08F2CA-0CAE-4F8C-B0B9-77143E5D0B79}" type="presParOf" srcId="{692D5C1C-0623-47EB-9A90-1C2183384803}" destId="{1DB06E92-2AB3-4F15-A408-BBDEA44B9FA5}" srcOrd="1" destOrd="0" presId="urn:microsoft.com/office/officeart/2005/8/layout/cycle4"/>
    <dgm:cxn modelId="{D99EFBB1-CAAD-4721-96E4-E550FA2DF1A5}" type="presParOf" srcId="{1DB06E92-2AB3-4F15-A408-BBDEA44B9FA5}" destId="{9F4CC5A6-B683-4F34-A13C-4846F2FCE2C9}" srcOrd="0" destOrd="0" presId="urn:microsoft.com/office/officeart/2005/8/layout/cycle4"/>
    <dgm:cxn modelId="{61B8A474-FA1C-41D4-8632-1F2A59BC85C4}" type="presParOf" srcId="{1DB06E92-2AB3-4F15-A408-BBDEA44B9FA5}" destId="{1FAA930D-9C8E-4C44-A077-3171529CE8BE}" srcOrd="1" destOrd="0" presId="urn:microsoft.com/office/officeart/2005/8/layout/cycle4"/>
    <dgm:cxn modelId="{E0D7ECD7-9C8C-47A8-B41E-734C1AFA8740}" type="presParOf" srcId="{692D5C1C-0623-47EB-9A90-1C2183384803}" destId="{1615F7BE-D107-461A-8E5D-82840B5AD3E1}" srcOrd="2" destOrd="0" presId="urn:microsoft.com/office/officeart/2005/8/layout/cycle4"/>
    <dgm:cxn modelId="{952F7E95-BB49-44C0-B32D-2E4711BAB20B}" type="presParOf" srcId="{1615F7BE-D107-461A-8E5D-82840B5AD3E1}" destId="{373C876D-2A8B-455F-A61B-F5AE5A9BB99A}" srcOrd="0" destOrd="0" presId="urn:microsoft.com/office/officeart/2005/8/layout/cycle4"/>
    <dgm:cxn modelId="{718CE4FA-FEE9-4B7D-84EA-5CDCFEF6BA39}" type="presParOf" srcId="{1615F7BE-D107-461A-8E5D-82840B5AD3E1}" destId="{E1C8C30C-962B-4BF8-810E-E6CAECF3A4BD}" srcOrd="1" destOrd="0" presId="urn:microsoft.com/office/officeart/2005/8/layout/cycle4"/>
    <dgm:cxn modelId="{AB20F4EF-DCF8-4A87-938D-3DC509013CC1}" type="presParOf" srcId="{692D5C1C-0623-47EB-9A90-1C2183384803}" destId="{E44F684A-A009-4AC2-ABEA-812754D5E68B}" srcOrd="3" destOrd="0" presId="urn:microsoft.com/office/officeart/2005/8/layout/cycle4"/>
    <dgm:cxn modelId="{5E6C0F8E-FEDB-4963-BBDC-EE3C503BD808}" type="presParOf" srcId="{E44F684A-A009-4AC2-ABEA-812754D5E68B}" destId="{9718FCEE-C596-4B61-930E-309B7AE55AD7}" srcOrd="0" destOrd="0" presId="urn:microsoft.com/office/officeart/2005/8/layout/cycle4"/>
    <dgm:cxn modelId="{DB8A6EF5-7051-429D-B1AD-0C0B6C5C15A3}" type="presParOf" srcId="{E44F684A-A009-4AC2-ABEA-812754D5E68B}" destId="{677950C9-2322-43EB-B37B-CFE07FA0139E}" srcOrd="1" destOrd="0" presId="urn:microsoft.com/office/officeart/2005/8/layout/cycle4"/>
    <dgm:cxn modelId="{3FFB2612-A15B-4053-B758-56901099AD99}" type="presParOf" srcId="{692D5C1C-0623-47EB-9A90-1C2183384803}" destId="{78800F0F-7F30-4D53-8275-49F47B6665E4}" srcOrd="4" destOrd="0" presId="urn:microsoft.com/office/officeart/2005/8/layout/cycle4"/>
    <dgm:cxn modelId="{382162E6-4345-4B45-A8DF-27549C17008F}" type="presParOf" srcId="{50BDBA39-DE10-4AFB-8693-074D5963B7BF}" destId="{2A82AF0F-4F92-4F29-B984-3DA93BD69781}" srcOrd="1" destOrd="0" presId="urn:microsoft.com/office/officeart/2005/8/layout/cycle4"/>
    <dgm:cxn modelId="{2CDA067F-828F-4B34-B275-ED640C04C620}" type="presParOf" srcId="{2A82AF0F-4F92-4F29-B984-3DA93BD69781}" destId="{5A2B2C68-89C0-452C-B5B1-65A7E117668A}" srcOrd="0" destOrd="0" presId="urn:microsoft.com/office/officeart/2005/8/layout/cycle4"/>
    <dgm:cxn modelId="{499CCCF4-B17D-497C-B943-DA2C6B87C31B}" type="presParOf" srcId="{2A82AF0F-4F92-4F29-B984-3DA93BD69781}" destId="{3E5B1598-F809-4D9D-974A-5019E5B779FD}" srcOrd="1" destOrd="0" presId="urn:microsoft.com/office/officeart/2005/8/layout/cycle4"/>
    <dgm:cxn modelId="{89AB9FDC-9215-43EE-8253-F46FD95856EA}" type="presParOf" srcId="{2A82AF0F-4F92-4F29-B984-3DA93BD69781}" destId="{E59B2796-8392-4591-BDFC-49F4B9B4E062}" srcOrd="2" destOrd="0" presId="urn:microsoft.com/office/officeart/2005/8/layout/cycle4"/>
    <dgm:cxn modelId="{798E8EF2-8ABB-4135-A7F8-B89A7211A752}" type="presParOf" srcId="{2A82AF0F-4F92-4F29-B984-3DA93BD69781}" destId="{D8F95964-DBE1-4A01-B40D-CE968E6883D8}" srcOrd="3" destOrd="0" presId="urn:microsoft.com/office/officeart/2005/8/layout/cycle4"/>
    <dgm:cxn modelId="{87D8DC8C-7EAE-437E-B474-C095EB03F600}" type="presParOf" srcId="{2A82AF0F-4F92-4F29-B984-3DA93BD69781}" destId="{1403EF92-40FD-40A7-BC5C-1CB70DF16914}" srcOrd="4" destOrd="0" presId="urn:microsoft.com/office/officeart/2005/8/layout/cycle4"/>
    <dgm:cxn modelId="{4CEDBC70-A75E-4EDD-8600-07AC972A427F}" type="presParOf" srcId="{50BDBA39-DE10-4AFB-8693-074D5963B7BF}" destId="{F38D0805-1A5B-4658-9093-6FC6112E5838}" srcOrd="2" destOrd="0" presId="urn:microsoft.com/office/officeart/2005/8/layout/cycle4"/>
    <dgm:cxn modelId="{0366EC79-F22B-4423-9DD9-9B30052000E4}" type="presParOf" srcId="{50BDBA39-DE10-4AFB-8693-074D5963B7BF}" destId="{92F33B6E-D5F5-4930-BEA4-00AEA82090F2}" srcOrd="3" destOrd="0" presId="urn:microsoft.com/office/officeart/2005/8/layout/cycle4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FBE2E7-6D35-4EC6-BC1F-544C1A4E7C9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866D46-0344-4F93-90CD-5F76ABFDB093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Обеспечение занятости социально уязвимых категорий граждан составляет не менее 50 % (но не менее двух лиц, относящихся к таким категориям), а доля расходов на ФОТ не менее 25 %.</a:t>
          </a:r>
          <a:endParaRPr lang="ru-RU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7CD4D4-95DD-4507-B7C5-834B1C2A2E6C}" type="parTrans" cxnId="{BACEA05A-FB3D-4511-AAF4-41DC71494858}">
      <dgm:prSet/>
      <dgm:spPr/>
      <dgm:t>
        <a:bodyPr/>
        <a:lstStyle/>
        <a:p>
          <a:endParaRPr lang="ru-RU"/>
        </a:p>
      </dgm:t>
    </dgm:pt>
    <dgm:pt modelId="{77B234A9-21F9-4E1A-95F3-F065478D67F6}" type="sibTrans" cxnId="{BACEA05A-FB3D-4511-AAF4-41DC71494858}">
      <dgm:prSet/>
      <dgm:spPr/>
      <dgm:t>
        <a:bodyPr/>
        <a:lstStyle/>
        <a:p>
          <a:endParaRPr lang="ru-RU"/>
        </a:p>
      </dgm:t>
    </dgm:pt>
    <dgm:pt modelId="{DE18215F-828A-4DC0-A2AE-BB4BDFC2E81A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Обеспечение реализации  производимых социально уязвимыми категориями граждан товаров (работ, услуг), при этом доля доходов от такой деятельности по итогам предыдущего календарного года должна составлять не менее 50 % в общем объеме доходов, а доля полученной чистой прибыли за предшествующий календарный год, направлена на осуществление такой деятельности должна составлять не менее 50 % от размера такой прибыли.</a:t>
          </a:r>
          <a:endParaRPr lang="ru-RU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25FC9F-7140-461F-8F1C-B4EE24ADB605}" type="parTrans" cxnId="{DDD2A836-720B-4BE7-8F43-0835A15D8C17}">
      <dgm:prSet/>
      <dgm:spPr/>
      <dgm:t>
        <a:bodyPr/>
        <a:lstStyle/>
        <a:p>
          <a:endParaRPr lang="ru-RU"/>
        </a:p>
      </dgm:t>
    </dgm:pt>
    <dgm:pt modelId="{850AAE99-282F-4EE1-82AC-4A9DAE356517}" type="sibTrans" cxnId="{DDD2A836-720B-4BE7-8F43-0835A15D8C17}">
      <dgm:prSet/>
      <dgm:spPr/>
      <dgm:t>
        <a:bodyPr/>
        <a:lstStyle/>
        <a:p>
          <a:endParaRPr lang="ru-RU"/>
        </a:p>
      </dgm:t>
    </dgm:pt>
    <dgm:pt modelId="{7C5489E0-B038-49BF-919E-52A98CF7D886}">
      <dgm:prSet phldrT="[Текст]"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Деятельность направлена на производство товаров (работ, услуг), ориентированных на социально уязвимые категории граждан, предназначенных для преодоления, замещения (компенсации) ограничений жизнедеятельности и создания ими равных с другими гражданами возможностей участия в жизни общества. При этом доля доходов от такой деятельности по итогам предыдущего календарного года должна составлять не менее 50 % в общем объеме доходов, а доля полученной чистой прибыли за предыдущий календарный год, направляемой на указанную деятельность составляет не менее 50 % от размера чистой прибыли.</a:t>
          </a:r>
          <a:endParaRPr lang="ru-RU" b="1" i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73427A-08F2-4AAF-9466-E25310C4D9BA}" type="parTrans" cxnId="{B94A3EEB-C91A-4DE5-B64D-17D4B0756A44}">
      <dgm:prSet/>
      <dgm:spPr/>
      <dgm:t>
        <a:bodyPr/>
        <a:lstStyle/>
        <a:p>
          <a:endParaRPr lang="ru-RU"/>
        </a:p>
      </dgm:t>
    </dgm:pt>
    <dgm:pt modelId="{83FE9659-ADFF-4B54-837F-DE6A80500172}" type="sibTrans" cxnId="{B94A3EEB-C91A-4DE5-B64D-17D4B0756A44}">
      <dgm:prSet/>
      <dgm:spPr/>
      <dgm:t>
        <a:bodyPr/>
        <a:lstStyle/>
        <a:p>
          <a:endParaRPr lang="ru-RU"/>
        </a:p>
      </dgm:t>
    </dgm:pt>
    <dgm:pt modelId="{4AF16FE8-39D1-4E66-935D-ACC83C645E74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Деятельность направлена на достижение общественно полезных целей, способствующих решению социальных проблем граждан и общества, при этом доля доходов от деятельности по итогам предыдущего года должна составлять не менее 50 % в общем объеме доходов субъекта малого и среднего предпринимательства, а доля полученной субъектом малого и среднего предпринимательства чистой прибыли за предшествующий календарный год, направленной на осуществление такой деятельности социального предприятия, составляет не менее пятидесяти процентов от размера указанной прибыли.</a:t>
          </a:r>
          <a:endParaRPr lang="ru-RU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8FAAE6C-F4C5-4817-A0C2-E92D1A09A839}" type="parTrans" cxnId="{AC365FEE-47EC-49E5-A91D-3E0A3FD4419C}">
      <dgm:prSet/>
      <dgm:spPr/>
      <dgm:t>
        <a:bodyPr/>
        <a:lstStyle/>
        <a:p>
          <a:endParaRPr lang="ru-RU"/>
        </a:p>
      </dgm:t>
    </dgm:pt>
    <dgm:pt modelId="{E8F8D2DC-FEFF-4AF2-8BD0-49BEA08531FD}" type="sibTrans" cxnId="{AC365FEE-47EC-49E5-A91D-3E0A3FD4419C}">
      <dgm:prSet/>
      <dgm:spPr/>
      <dgm:t>
        <a:bodyPr/>
        <a:lstStyle/>
        <a:p>
          <a:endParaRPr lang="ru-RU"/>
        </a:p>
      </dgm:t>
    </dgm:pt>
    <dgm:pt modelId="{B9FB7F87-369C-4533-A1E0-50C2F735DC03}" type="pres">
      <dgm:prSet presAssocID="{DDFBE2E7-6D35-4EC6-BC1F-544C1A4E7C9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8652A8-1F03-4BAB-BEE2-97B72A646D0F}" type="pres">
      <dgm:prSet presAssocID="{AB866D46-0344-4F93-90CD-5F76ABFDB093}" presName="comp" presStyleCnt="0"/>
      <dgm:spPr/>
    </dgm:pt>
    <dgm:pt modelId="{529206D0-DB45-416A-A022-171042FF68F7}" type="pres">
      <dgm:prSet presAssocID="{AB866D46-0344-4F93-90CD-5F76ABFDB093}" presName="box" presStyleLbl="node1" presStyleIdx="0" presStyleCnt="4"/>
      <dgm:spPr/>
      <dgm:t>
        <a:bodyPr/>
        <a:lstStyle/>
        <a:p>
          <a:endParaRPr lang="ru-RU"/>
        </a:p>
      </dgm:t>
    </dgm:pt>
    <dgm:pt modelId="{80E57749-176B-4D4F-B602-DEE0D5A559AA}" type="pres">
      <dgm:prSet presAssocID="{AB866D46-0344-4F93-90CD-5F76ABFDB093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802D5D2-8371-4A63-8629-F8907230FCE5}" type="pres">
      <dgm:prSet presAssocID="{AB866D46-0344-4F93-90CD-5F76ABFDB09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1BD53-B81F-4DFE-9F78-D735F71300CF}" type="pres">
      <dgm:prSet presAssocID="{77B234A9-21F9-4E1A-95F3-F065478D67F6}" presName="spacer" presStyleCnt="0"/>
      <dgm:spPr/>
    </dgm:pt>
    <dgm:pt modelId="{DB214557-81A5-45B5-9543-EE7372926963}" type="pres">
      <dgm:prSet presAssocID="{DE18215F-828A-4DC0-A2AE-BB4BDFC2E81A}" presName="comp" presStyleCnt="0"/>
      <dgm:spPr/>
    </dgm:pt>
    <dgm:pt modelId="{78E908CF-6E69-4AEE-BD6F-E8656B7AB79E}" type="pres">
      <dgm:prSet presAssocID="{DE18215F-828A-4DC0-A2AE-BB4BDFC2E81A}" presName="box" presStyleLbl="node1" presStyleIdx="1" presStyleCnt="4"/>
      <dgm:spPr/>
      <dgm:t>
        <a:bodyPr/>
        <a:lstStyle/>
        <a:p>
          <a:endParaRPr lang="ru-RU"/>
        </a:p>
      </dgm:t>
    </dgm:pt>
    <dgm:pt modelId="{71B5F6CC-56CF-493D-AC21-C8E785242173}" type="pres">
      <dgm:prSet presAssocID="{DE18215F-828A-4DC0-A2AE-BB4BDFC2E81A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06DF972-5560-4771-A7B5-E603EC11FFB9}" type="pres">
      <dgm:prSet presAssocID="{DE18215F-828A-4DC0-A2AE-BB4BDFC2E81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8C2A0-F0D1-45DC-9461-AE15A98543A8}" type="pres">
      <dgm:prSet presAssocID="{850AAE99-282F-4EE1-82AC-4A9DAE356517}" presName="spacer" presStyleCnt="0"/>
      <dgm:spPr/>
    </dgm:pt>
    <dgm:pt modelId="{10C4B04D-6D91-489F-86C4-CC8EBB4F8D18}" type="pres">
      <dgm:prSet presAssocID="{7C5489E0-B038-49BF-919E-52A98CF7D886}" presName="comp" presStyleCnt="0"/>
      <dgm:spPr/>
    </dgm:pt>
    <dgm:pt modelId="{6E3BA7EA-D14C-42FF-928D-B1FB3CBCE9E5}" type="pres">
      <dgm:prSet presAssocID="{7C5489E0-B038-49BF-919E-52A98CF7D886}" presName="box" presStyleLbl="node1" presStyleIdx="2" presStyleCnt="4"/>
      <dgm:spPr/>
      <dgm:t>
        <a:bodyPr/>
        <a:lstStyle/>
        <a:p>
          <a:endParaRPr lang="ru-RU"/>
        </a:p>
      </dgm:t>
    </dgm:pt>
    <dgm:pt modelId="{C08D6C97-C77E-42CB-AC5A-354A9CD090FC}" type="pres">
      <dgm:prSet presAssocID="{7C5489E0-B038-49BF-919E-52A98CF7D886}" presName="img" presStyleLbl="fgImgPlace1" presStyleIdx="2" presStyleCnt="4" custLinFactNeighborX="-233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46D7CF-D407-45B0-9028-D4BB2106B9BA}" type="pres">
      <dgm:prSet presAssocID="{7C5489E0-B038-49BF-919E-52A98CF7D886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A62817-9271-412A-A837-A1F702BC7F98}" type="pres">
      <dgm:prSet presAssocID="{83FE9659-ADFF-4B54-837F-DE6A80500172}" presName="spacer" presStyleCnt="0"/>
      <dgm:spPr/>
    </dgm:pt>
    <dgm:pt modelId="{FB16C88D-5771-4BD9-A5A5-1966F736CC8E}" type="pres">
      <dgm:prSet presAssocID="{4AF16FE8-39D1-4E66-935D-ACC83C645E74}" presName="comp" presStyleCnt="0"/>
      <dgm:spPr/>
    </dgm:pt>
    <dgm:pt modelId="{78454527-14F4-42EA-9AF6-F7AAA522DFFA}" type="pres">
      <dgm:prSet presAssocID="{4AF16FE8-39D1-4E66-935D-ACC83C645E74}" presName="box" presStyleLbl="node1" presStyleIdx="3" presStyleCnt="4"/>
      <dgm:spPr/>
      <dgm:t>
        <a:bodyPr/>
        <a:lstStyle/>
        <a:p>
          <a:endParaRPr lang="ru-RU"/>
        </a:p>
      </dgm:t>
    </dgm:pt>
    <dgm:pt modelId="{A53D0243-7355-4CB0-A8D4-B0DC0DBF9D7D}" type="pres">
      <dgm:prSet presAssocID="{4AF16FE8-39D1-4E66-935D-ACC83C645E74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B52806F-F126-4358-8841-B6472278633D}" type="pres">
      <dgm:prSet presAssocID="{4AF16FE8-39D1-4E66-935D-ACC83C645E74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58F543-FA20-4E52-9A32-551E6AAB0046}" type="presOf" srcId="{7C5489E0-B038-49BF-919E-52A98CF7D886}" destId="{6E3BA7EA-D14C-42FF-928D-B1FB3CBCE9E5}" srcOrd="0" destOrd="0" presId="urn:microsoft.com/office/officeart/2005/8/layout/vList4"/>
    <dgm:cxn modelId="{A6DE6D5D-433E-4C55-9BFE-269C1F190F6E}" type="presOf" srcId="{DE18215F-828A-4DC0-A2AE-BB4BDFC2E81A}" destId="{406DF972-5560-4771-A7B5-E603EC11FFB9}" srcOrd="1" destOrd="0" presId="urn:microsoft.com/office/officeart/2005/8/layout/vList4"/>
    <dgm:cxn modelId="{BACEA05A-FB3D-4511-AAF4-41DC71494858}" srcId="{DDFBE2E7-6D35-4EC6-BC1F-544C1A4E7C93}" destId="{AB866D46-0344-4F93-90CD-5F76ABFDB093}" srcOrd="0" destOrd="0" parTransId="{7B7CD4D4-95DD-4507-B7C5-834B1C2A2E6C}" sibTransId="{77B234A9-21F9-4E1A-95F3-F065478D67F6}"/>
    <dgm:cxn modelId="{94FDD8EE-EC81-4D48-A3A4-AD9D7203BB59}" type="presOf" srcId="{DDFBE2E7-6D35-4EC6-BC1F-544C1A4E7C93}" destId="{B9FB7F87-369C-4533-A1E0-50C2F735DC03}" srcOrd="0" destOrd="0" presId="urn:microsoft.com/office/officeart/2005/8/layout/vList4"/>
    <dgm:cxn modelId="{35E4F5ED-DED9-4DC8-993A-BBE9389BA8A4}" type="presOf" srcId="{AB866D46-0344-4F93-90CD-5F76ABFDB093}" destId="{529206D0-DB45-416A-A022-171042FF68F7}" srcOrd="0" destOrd="0" presId="urn:microsoft.com/office/officeart/2005/8/layout/vList4"/>
    <dgm:cxn modelId="{3966DEFE-DBBB-44BF-86B2-2014788A4E60}" type="presOf" srcId="{AB866D46-0344-4F93-90CD-5F76ABFDB093}" destId="{7802D5D2-8371-4A63-8629-F8907230FCE5}" srcOrd="1" destOrd="0" presId="urn:microsoft.com/office/officeart/2005/8/layout/vList4"/>
    <dgm:cxn modelId="{CD150C86-4D25-419D-B068-D0612D9FF415}" type="presOf" srcId="{7C5489E0-B038-49BF-919E-52A98CF7D886}" destId="{3146D7CF-D407-45B0-9028-D4BB2106B9BA}" srcOrd="1" destOrd="0" presId="urn:microsoft.com/office/officeart/2005/8/layout/vList4"/>
    <dgm:cxn modelId="{B94A3EEB-C91A-4DE5-B64D-17D4B0756A44}" srcId="{DDFBE2E7-6D35-4EC6-BC1F-544C1A4E7C93}" destId="{7C5489E0-B038-49BF-919E-52A98CF7D886}" srcOrd="2" destOrd="0" parTransId="{6473427A-08F2-4AAF-9466-E25310C4D9BA}" sibTransId="{83FE9659-ADFF-4B54-837F-DE6A80500172}"/>
    <dgm:cxn modelId="{122BE4A9-8385-4F18-9C43-48268D386C40}" type="presOf" srcId="{4AF16FE8-39D1-4E66-935D-ACC83C645E74}" destId="{1B52806F-F126-4358-8841-B6472278633D}" srcOrd="1" destOrd="0" presId="urn:microsoft.com/office/officeart/2005/8/layout/vList4"/>
    <dgm:cxn modelId="{C5133A60-0A1B-42F6-AF9B-35885BDD287F}" type="presOf" srcId="{DE18215F-828A-4DC0-A2AE-BB4BDFC2E81A}" destId="{78E908CF-6E69-4AEE-BD6F-E8656B7AB79E}" srcOrd="0" destOrd="0" presId="urn:microsoft.com/office/officeart/2005/8/layout/vList4"/>
    <dgm:cxn modelId="{DDD2A836-720B-4BE7-8F43-0835A15D8C17}" srcId="{DDFBE2E7-6D35-4EC6-BC1F-544C1A4E7C93}" destId="{DE18215F-828A-4DC0-A2AE-BB4BDFC2E81A}" srcOrd="1" destOrd="0" parTransId="{F725FC9F-7140-461F-8F1C-B4EE24ADB605}" sibTransId="{850AAE99-282F-4EE1-82AC-4A9DAE356517}"/>
    <dgm:cxn modelId="{AC365FEE-47EC-49E5-A91D-3E0A3FD4419C}" srcId="{DDFBE2E7-6D35-4EC6-BC1F-544C1A4E7C93}" destId="{4AF16FE8-39D1-4E66-935D-ACC83C645E74}" srcOrd="3" destOrd="0" parTransId="{28FAAE6C-F4C5-4817-A0C2-E92D1A09A839}" sibTransId="{E8F8D2DC-FEFF-4AF2-8BD0-49BEA08531FD}"/>
    <dgm:cxn modelId="{1A68FA05-6C3B-4FBA-9171-1AE18DDDCCEA}" type="presOf" srcId="{4AF16FE8-39D1-4E66-935D-ACC83C645E74}" destId="{78454527-14F4-42EA-9AF6-F7AAA522DFFA}" srcOrd="0" destOrd="0" presId="urn:microsoft.com/office/officeart/2005/8/layout/vList4"/>
    <dgm:cxn modelId="{BE5BAF2A-7E61-46FA-B359-490BDFD96075}" type="presParOf" srcId="{B9FB7F87-369C-4533-A1E0-50C2F735DC03}" destId="{DD8652A8-1F03-4BAB-BEE2-97B72A646D0F}" srcOrd="0" destOrd="0" presId="urn:microsoft.com/office/officeart/2005/8/layout/vList4"/>
    <dgm:cxn modelId="{60B723BA-8EE3-48FE-AD4B-AF3AAFEA1AF7}" type="presParOf" srcId="{DD8652A8-1F03-4BAB-BEE2-97B72A646D0F}" destId="{529206D0-DB45-416A-A022-171042FF68F7}" srcOrd="0" destOrd="0" presId="urn:microsoft.com/office/officeart/2005/8/layout/vList4"/>
    <dgm:cxn modelId="{01E9F20B-C6CD-4830-ACD2-5B5464A9215C}" type="presParOf" srcId="{DD8652A8-1F03-4BAB-BEE2-97B72A646D0F}" destId="{80E57749-176B-4D4F-B602-DEE0D5A559AA}" srcOrd="1" destOrd="0" presId="urn:microsoft.com/office/officeart/2005/8/layout/vList4"/>
    <dgm:cxn modelId="{CA00A0DF-2B90-40CD-A130-BE12AB346C40}" type="presParOf" srcId="{DD8652A8-1F03-4BAB-BEE2-97B72A646D0F}" destId="{7802D5D2-8371-4A63-8629-F8907230FCE5}" srcOrd="2" destOrd="0" presId="urn:microsoft.com/office/officeart/2005/8/layout/vList4"/>
    <dgm:cxn modelId="{0F9DF391-B951-4CB5-B675-46A2174B3CFF}" type="presParOf" srcId="{B9FB7F87-369C-4533-A1E0-50C2F735DC03}" destId="{EC11BD53-B81F-4DFE-9F78-D735F71300CF}" srcOrd="1" destOrd="0" presId="urn:microsoft.com/office/officeart/2005/8/layout/vList4"/>
    <dgm:cxn modelId="{AE9DE82F-3C7F-4245-9D0F-16A56B3DF23E}" type="presParOf" srcId="{B9FB7F87-369C-4533-A1E0-50C2F735DC03}" destId="{DB214557-81A5-45B5-9543-EE7372926963}" srcOrd="2" destOrd="0" presId="urn:microsoft.com/office/officeart/2005/8/layout/vList4"/>
    <dgm:cxn modelId="{2BA41042-BD64-4CE9-B040-3968042E0E49}" type="presParOf" srcId="{DB214557-81A5-45B5-9543-EE7372926963}" destId="{78E908CF-6E69-4AEE-BD6F-E8656B7AB79E}" srcOrd="0" destOrd="0" presId="urn:microsoft.com/office/officeart/2005/8/layout/vList4"/>
    <dgm:cxn modelId="{FCCD2FB6-A393-4F3A-B792-6074212DD3FE}" type="presParOf" srcId="{DB214557-81A5-45B5-9543-EE7372926963}" destId="{71B5F6CC-56CF-493D-AC21-C8E785242173}" srcOrd="1" destOrd="0" presId="urn:microsoft.com/office/officeart/2005/8/layout/vList4"/>
    <dgm:cxn modelId="{597F5426-0561-4DD3-9C0F-03E836DEC56D}" type="presParOf" srcId="{DB214557-81A5-45B5-9543-EE7372926963}" destId="{406DF972-5560-4771-A7B5-E603EC11FFB9}" srcOrd="2" destOrd="0" presId="urn:microsoft.com/office/officeart/2005/8/layout/vList4"/>
    <dgm:cxn modelId="{20501089-AB09-4FDA-B1DD-E17F91D857B9}" type="presParOf" srcId="{B9FB7F87-369C-4533-A1E0-50C2F735DC03}" destId="{E698C2A0-F0D1-45DC-9461-AE15A98543A8}" srcOrd="3" destOrd="0" presId="urn:microsoft.com/office/officeart/2005/8/layout/vList4"/>
    <dgm:cxn modelId="{21EE383F-7F97-4154-9C93-F05BEE0B143E}" type="presParOf" srcId="{B9FB7F87-369C-4533-A1E0-50C2F735DC03}" destId="{10C4B04D-6D91-489F-86C4-CC8EBB4F8D18}" srcOrd="4" destOrd="0" presId="urn:microsoft.com/office/officeart/2005/8/layout/vList4"/>
    <dgm:cxn modelId="{FCDA8A18-5839-4351-9D5E-DE765F9D9C47}" type="presParOf" srcId="{10C4B04D-6D91-489F-86C4-CC8EBB4F8D18}" destId="{6E3BA7EA-D14C-42FF-928D-B1FB3CBCE9E5}" srcOrd="0" destOrd="0" presId="urn:microsoft.com/office/officeart/2005/8/layout/vList4"/>
    <dgm:cxn modelId="{02C774B5-54BD-45E6-8581-C15633B91FAA}" type="presParOf" srcId="{10C4B04D-6D91-489F-86C4-CC8EBB4F8D18}" destId="{C08D6C97-C77E-42CB-AC5A-354A9CD090FC}" srcOrd="1" destOrd="0" presId="urn:microsoft.com/office/officeart/2005/8/layout/vList4"/>
    <dgm:cxn modelId="{78431A64-CBAA-4029-8367-1D2EFB7100AE}" type="presParOf" srcId="{10C4B04D-6D91-489F-86C4-CC8EBB4F8D18}" destId="{3146D7CF-D407-45B0-9028-D4BB2106B9BA}" srcOrd="2" destOrd="0" presId="urn:microsoft.com/office/officeart/2005/8/layout/vList4"/>
    <dgm:cxn modelId="{06110B57-504B-424F-AC81-DD028941DE86}" type="presParOf" srcId="{B9FB7F87-369C-4533-A1E0-50C2F735DC03}" destId="{35A62817-9271-412A-A837-A1F702BC7F98}" srcOrd="5" destOrd="0" presId="urn:microsoft.com/office/officeart/2005/8/layout/vList4"/>
    <dgm:cxn modelId="{7E8059E1-818B-405C-9545-421296D2FA03}" type="presParOf" srcId="{B9FB7F87-369C-4533-A1E0-50C2F735DC03}" destId="{FB16C88D-5771-4BD9-A5A5-1966F736CC8E}" srcOrd="6" destOrd="0" presId="urn:microsoft.com/office/officeart/2005/8/layout/vList4"/>
    <dgm:cxn modelId="{E81D288D-DDDA-4B2B-9D02-0EAF0D2701A8}" type="presParOf" srcId="{FB16C88D-5771-4BD9-A5A5-1966F736CC8E}" destId="{78454527-14F4-42EA-9AF6-F7AAA522DFFA}" srcOrd="0" destOrd="0" presId="urn:microsoft.com/office/officeart/2005/8/layout/vList4"/>
    <dgm:cxn modelId="{6FE6998B-92AD-47AF-BA9F-00306B17A3C3}" type="presParOf" srcId="{FB16C88D-5771-4BD9-A5A5-1966F736CC8E}" destId="{A53D0243-7355-4CB0-A8D4-B0DC0DBF9D7D}" srcOrd="1" destOrd="0" presId="urn:microsoft.com/office/officeart/2005/8/layout/vList4"/>
    <dgm:cxn modelId="{EBC09DF3-45D3-4EF4-A4A4-381813F08A82}" type="presParOf" srcId="{FB16C88D-5771-4BD9-A5A5-1966F736CC8E}" destId="{1B52806F-F126-4358-8841-B6472278633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6BAA39-36DC-4897-BA63-457F1D4ED75E}">
      <dsp:nvSpPr>
        <dsp:cNvPr id="0" name=""/>
        <dsp:cNvSpPr/>
      </dsp:nvSpPr>
      <dsp:spPr>
        <a:xfrm>
          <a:off x="2944" y="0"/>
          <a:ext cx="4351394" cy="299811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62B9C-B406-4526-920F-683AFB139791}">
      <dsp:nvSpPr>
        <dsp:cNvPr id="0" name=""/>
        <dsp:cNvSpPr/>
      </dsp:nvSpPr>
      <dsp:spPr>
        <a:xfrm>
          <a:off x="2944" y="2996038"/>
          <a:ext cx="4351394" cy="246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предпринимательская деятельность, направленная на достижение общественно полезных целей, способствующая решению социальных проблем граждан и общества и осуществляемая в соответствии с условиями, предусмотренными  статьи 24 Федерального закона</a:t>
          </a:r>
          <a:r>
            <a:rPr lang="en-US" sz="17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№ 209-ФЗ</a:t>
          </a:r>
        </a:p>
      </dsp:txBody>
      <dsp:txXfrm>
        <a:off x="2944" y="2996038"/>
        <a:ext cx="4351394" cy="2464961"/>
      </dsp:txXfrm>
    </dsp:sp>
    <dsp:sp modelId="{BAB3759C-B54C-4C00-A145-970AED68B054}">
      <dsp:nvSpPr>
        <dsp:cNvPr id="0" name=""/>
        <dsp:cNvSpPr/>
      </dsp:nvSpPr>
      <dsp:spPr>
        <a:xfrm>
          <a:off x="4789661" y="159797"/>
          <a:ext cx="4351394" cy="2998110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4D975-4805-4472-95F6-169EF8FB1B8B}">
      <dsp:nvSpPr>
        <dsp:cNvPr id="0" name=""/>
        <dsp:cNvSpPr/>
      </dsp:nvSpPr>
      <dsp:spPr>
        <a:xfrm>
          <a:off x="4716035" y="3328141"/>
          <a:ext cx="4351394" cy="1614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 субъект малого или среднего предпринимательства, осуществляющий деятельность в сфере социального предпринимательства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6035" y="3328141"/>
        <a:ext cx="4351394" cy="161436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3C876D-2A8B-455F-A61B-F5AE5A9BB99A}">
      <dsp:nvSpPr>
        <dsp:cNvPr id="0" name=""/>
        <dsp:cNvSpPr/>
      </dsp:nvSpPr>
      <dsp:spPr>
        <a:xfrm>
          <a:off x="5353283" y="2764592"/>
          <a:ext cx="3618603" cy="2327625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6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288000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Осуществляет деятельность, направленную на достижение общественно полезных целей, способствующих решению социальных проблем граждан и общества в целом. Перечень направлений деятельности установлен 209-ФЗ</a:t>
          </a:r>
        </a:p>
      </dsp:txBody>
      <dsp:txXfrm>
        <a:off x="6438864" y="3346499"/>
        <a:ext cx="2533022" cy="1745719"/>
      </dsp:txXfrm>
    </dsp:sp>
    <dsp:sp modelId="{9718FCEE-C596-4B61-930E-309B7AE55AD7}">
      <dsp:nvSpPr>
        <dsp:cNvPr id="0" name=""/>
        <dsp:cNvSpPr/>
      </dsp:nvSpPr>
      <dsp:spPr>
        <a:xfrm>
          <a:off x="194097" y="2663190"/>
          <a:ext cx="3738668" cy="2625480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79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Осуществляет деятельность по производству товаров (работ, услуг), предназначенных для </a:t>
          </a: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социальных категорий граждан), </a:t>
          </a: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соответствии с определенными законом направлениями деятельности СП </a:t>
          </a:r>
          <a:endParaRPr lang="ru-RU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4097" y="3319560"/>
        <a:ext cx="2617068" cy="1969110"/>
      </dsp:txXfrm>
    </dsp:sp>
    <dsp:sp modelId="{9F4CC5A6-B683-4F34-A13C-4846F2FCE2C9}">
      <dsp:nvSpPr>
        <dsp:cNvPr id="0" name=""/>
        <dsp:cNvSpPr/>
      </dsp:nvSpPr>
      <dsp:spPr>
        <a:xfrm>
          <a:off x="4998166" y="-195479"/>
          <a:ext cx="3943441" cy="2036164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73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реализацию товаров (работ, услуг), производимых с участием </a:t>
          </a: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социальных категорий граждан</a:t>
          </a:r>
          <a:endParaRPr lang="ru-RU" sz="1500" kern="1200" dirty="0"/>
        </a:p>
      </dsp:txBody>
      <dsp:txXfrm>
        <a:off x="6181198" y="-195479"/>
        <a:ext cx="2760408" cy="1527123"/>
      </dsp:txXfrm>
    </dsp:sp>
    <dsp:sp modelId="{707645BF-4F34-44E9-A90F-4EAB532CF2E5}">
      <dsp:nvSpPr>
        <dsp:cNvPr id="0" name=""/>
        <dsp:cNvSpPr/>
      </dsp:nvSpPr>
      <dsp:spPr>
        <a:xfrm>
          <a:off x="251295" y="-174097"/>
          <a:ext cx="3468403" cy="1999113"/>
        </a:xfrm>
        <a:prstGeom prst="roundRect">
          <a:avLst>
            <a:gd name="adj" fmla="val 10000"/>
          </a:avLst>
        </a:prstGeom>
        <a:solidFill>
          <a:schemeClr val="bg2">
            <a:lumMod val="75000"/>
            <a:alpha val="52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Субъект МСП обеспечивает занятость </a:t>
          </a:r>
          <a:r>
            <a:rPr lang="ru-RU" sz="1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социальным категориям граждан</a:t>
          </a:r>
          <a:endParaRPr lang="ru-RU" sz="1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1295" y="-174097"/>
        <a:ext cx="2427882" cy="1499335"/>
      </dsp:txXfrm>
    </dsp:sp>
    <dsp:sp modelId="{5A2B2C68-89C0-452C-B5B1-65A7E117668A}">
      <dsp:nvSpPr>
        <dsp:cNvPr id="0" name=""/>
        <dsp:cNvSpPr/>
      </dsp:nvSpPr>
      <dsp:spPr>
        <a:xfrm>
          <a:off x="2717517" y="728281"/>
          <a:ext cx="1712430" cy="1597343"/>
        </a:xfrm>
        <a:prstGeom prst="pieWedg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Условие 1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717517" y="728281"/>
        <a:ext cx="1712430" cy="1597343"/>
      </dsp:txXfrm>
    </dsp:sp>
    <dsp:sp modelId="{3E5B1598-F809-4D9D-974A-5019E5B779FD}">
      <dsp:nvSpPr>
        <dsp:cNvPr id="0" name=""/>
        <dsp:cNvSpPr/>
      </dsp:nvSpPr>
      <dsp:spPr>
        <a:xfrm rot="5400000">
          <a:off x="4611642" y="688638"/>
          <a:ext cx="1597343" cy="167663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Условие 2</a:t>
          </a:r>
          <a:endParaRPr lang="ru-RU" sz="2000" b="1" kern="1200" dirty="0">
            <a:solidFill>
              <a:schemeClr val="tx1"/>
            </a:solidFill>
          </a:endParaRPr>
        </a:p>
      </dsp:txBody>
      <dsp:txXfrm rot="5400000">
        <a:off x="4611642" y="688638"/>
        <a:ext cx="1597343" cy="1676630"/>
      </dsp:txXfrm>
    </dsp:sp>
    <dsp:sp modelId="{E59B2796-8392-4591-BDFC-49F4B9B4E062}">
      <dsp:nvSpPr>
        <dsp:cNvPr id="0" name=""/>
        <dsp:cNvSpPr/>
      </dsp:nvSpPr>
      <dsp:spPr>
        <a:xfrm rot="10800000">
          <a:off x="4600000" y="2467676"/>
          <a:ext cx="1676630" cy="1512213"/>
        </a:xfrm>
        <a:prstGeom prst="pieWedg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Условие 4</a:t>
          </a:r>
          <a:endParaRPr lang="ru-RU" sz="2000" b="1" kern="1200" dirty="0">
            <a:solidFill>
              <a:schemeClr val="tx1"/>
            </a:solidFill>
          </a:endParaRPr>
        </a:p>
      </dsp:txBody>
      <dsp:txXfrm rot="10800000">
        <a:off x="4600000" y="2467676"/>
        <a:ext cx="1676630" cy="1512213"/>
      </dsp:txXfrm>
    </dsp:sp>
    <dsp:sp modelId="{D8F95964-DBE1-4A01-B40D-CE968E6883D8}">
      <dsp:nvSpPr>
        <dsp:cNvPr id="0" name=""/>
        <dsp:cNvSpPr/>
      </dsp:nvSpPr>
      <dsp:spPr>
        <a:xfrm rot="16200000">
          <a:off x="2767329" y="2367637"/>
          <a:ext cx="1590533" cy="1734702"/>
        </a:xfrm>
        <a:prstGeom prst="pieWedg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Условие 3</a:t>
          </a:r>
          <a:endParaRPr lang="ru-RU" sz="2000" b="1" kern="1200" dirty="0">
            <a:solidFill>
              <a:schemeClr val="tx1"/>
            </a:solidFill>
          </a:endParaRPr>
        </a:p>
      </dsp:txBody>
      <dsp:txXfrm rot="16200000">
        <a:off x="2767329" y="2367637"/>
        <a:ext cx="1590533" cy="1734702"/>
      </dsp:txXfrm>
    </dsp:sp>
    <dsp:sp modelId="{F38D0805-1A5B-4658-9093-6FC6112E5838}">
      <dsp:nvSpPr>
        <dsp:cNvPr id="0" name=""/>
        <dsp:cNvSpPr/>
      </dsp:nvSpPr>
      <dsp:spPr>
        <a:xfrm>
          <a:off x="4132739" y="1899475"/>
          <a:ext cx="794393" cy="69077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33B6E-D5F5-4930-BEA4-00AEA82090F2}">
      <dsp:nvSpPr>
        <dsp:cNvPr id="0" name=""/>
        <dsp:cNvSpPr/>
      </dsp:nvSpPr>
      <dsp:spPr>
        <a:xfrm rot="10800000">
          <a:off x="4145839" y="2183575"/>
          <a:ext cx="794393" cy="69077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9206D0-DB45-416A-A022-171042FF68F7}">
      <dsp:nvSpPr>
        <dsp:cNvPr id="0" name=""/>
        <dsp:cNvSpPr/>
      </dsp:nvSpPr>
      <dsp:spPr>
        <a:xfrm>
          <a:off x="0" y="0"/>
          <a:ext cx="9144000" cy="1215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Обеспечение занятости социально уязвимых категорий граждан составляет не менее 50 % (но не менее двух лиц, относящихся к таким категориям), а доля расходов на ФОТ не менее 25 %.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50338" y="0"/>
        <a:ext cx="7193661" cy="1215380"/>
      </dsp:txXfrm>
    </dsp:sp>
    <dsp:sp modelId="{80E57749-176B-4D4F-B602-DEE0D5A559AA}">
      <dsp:nvSpPr>
        <dsp:cNvPr id="0" name=""/>
        <dsp:cNvSpPr/>
      </dsp:nvSpPr>
      <dsp:spPr>
        <a:xfrm>
          <a:off x="121538" y="121538"/>
          <a:ext cx="1828800" cy="97230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908CF-6E69-4AEE-BD6F-E8656B7AB79E}">
      <dsp:nvSpPr>
        <dsp:cNvPr id="0" name=""/>
        <dsp:cNvSpPr/>
      </dsp:nvSpPr>
      <dsp:spPr>
        <a:xfrm>
          <a:off x="0" y="1336918"/>
          <a:ext cx="9144000" cy="1215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Обеспечение реализации  производимых социально уязвимыми категориями граждан товаров (работ, услуг), при этом доля доходов от такой деятельности по итогам предыдущего календарного года должна составлять не менее 50 % в общем объеме доходов, а доля полученной чистой прибыли за предшествующий календарный год, направлена на осуществление такой деятельности должна составлять не менее 50 % от размера такой прибыли.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50338" y="1336918"/>
        <a:ext cx="7193661" cy="1215380"/>
      </dsp:txXfrm>
    </dsp:sp>
    <dsp:sp modelId="{71B5F6CC-56CF-493D-AC21-C8E785242173}">
      <dsp:nvSpPr>
        <dsp:cNvPr id="0" name=""/>
        <dsp:cNvSpPr/>
      </dsp:nvSpPr>
      <dsp:spPr>
        <a:xfrm>
          <a:off x="121538" y="1458456"/>
          <a:ext cx="1828800" cy="97230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3BA7EA-D14C-42FF-928D-B1FB3CBCE9E5}">
      <dsp:nvSpPr>
        <dsp:cNvPr id="0" name=""/>
        <dsp:cNvSpPr/>
      </dsp:nvSpPr>
      <dsp:spPr>
        <a:xfrm>
          <a:off x="0" y="2673837"/>
          <a:ext cx="9144000" cy="1215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Деятельность направлена на производство товаров (работ, услуг), ориентированных на социально уязвимые категории граждан, предназначенных для преодоления, замещения (компенсации) ограничений жизнедеятельности и создания ими равных с другими гражданами возможностей участия в жизни общества. При этом доля доходов от такой деятельности по итогам предыдущего календарного года должна составлять не менее 50 % в общем объеме доходов, а доля полученной чистой прибыли за предыдущий календарный год, направляемой на указанную деятельность составляет не менее 50 % от размера чистой прибыли.</a:t>
          </a:r>
          <a:endParaRPr lang="ru-RU" sz="1200" b="1" i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50338" y="2673837"/>
        <a:ext cx="7193661" cy="1215380"/>
      </dsp:txXfrm>
    </dsp:sp>
    <dsp:sp modelId="{C08D6C97-C77E-42CB-AC5A-354A9CD090FC}">
      <dsp:nvSpPr>
        <dsp:cNvPr id="0" name=""/>
        <dsp:cNvSpPr/>
      </dsp:nvSpPr>
      <dsp:spPr>
        <a:xfrm>
          <a:off x="78908" y="2795375"/>
          <a:ext cx="1828800" cy="97230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454527-14F4-42EA-9AF6-F7AAA522DFFA}">
      <dsp:nvSpPr>
        <dsp:cNvPr id="0" name=""/>
        <dsp:cNvSpPr/>
      </dsp:nvSpPr>
      <dsp:spPr>
        <a:xfrm>
          <a:off x="0" y="4010755"/>
          <a:ext cx="9144000" cy="1215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Деятельность направлена на достижение общественно полезных целей, способствующих решению социальных проблем граждан и общества, при этом доля доходов от деятельности по итогам предыдущего года должна составлять не менее 50 % в общем объеме доходов субъекта малого и среднего предпринимательства, а доля полученной субъектом малого и среднего предпринимательства чистой прибыли за предшествующий календарный год, направленной на осуществление такой деятельности социального предприятия, составляет не менее пятидесяти процентов от размера указанной прибыли.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50338" y="4010755"/>
        <a:ext cx="7193661" cy="1215380"/>
      </dsp:txXfrm>
    </dsp:sp>
    <dsp:sp modelId="{A53D0243-7355-4CB0-A8D4-B0DC0DBF9D7D}">
      <dsp:nvSpPr>
        <dsp:cNvPr id="0" name=""/>
        <dsp:cNvSpPr/>
      </dsp:nvSpPr>
      <dsp:spPr>
        <a:xfrm>
          <a:off x="121538" y="4132293"/>
          <a:ext cx="1828800" cy="97230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4E1F8-46D5-494D-8F1F-1DC2C2608830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E8631-4C7F-4A91-85C3-74875C86B2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69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E8631-4C7F-4A91-85C3-74875C86B28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E6D73-16DA-48EA-81B3-1DA5127C7099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4809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30E6D-8924-4371-9398-3D80F698FD4E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362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015C-3E8D-4766-8F4E-AEB7C26768CA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798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6E6E-AFA0-4031-9179-A1D04731591B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4731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42EE0-99C1-4724-BACD-BDFAC2D6DAE4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7419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2E25-A5F4-44FC-9081-8125B2C3B8E5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0011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D99E2-32C4-43C4-A253-200D38500B59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0693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0E2E-6DA1-47F8-BE3B-2411824E9DFA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973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4E680-EF56-4C45-A1A3-8AF0E06600F2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55653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6FD9-94DA-4C49-976F-604825439AD0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9393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7CD6-9256-4795-84AE-C9EDFDCB45CA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5755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875CC-4ABD-48F3-8185-6D07A062CA12}" type="datetime1">
              <a:rPr lang="ru-RU" smtClean="0"/>
              <a:pPr/>
              <a:t>23.09.2019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029AF-8943-4ADB-B5E1-8145910DF2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74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gif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124744"/>
            <a:ext cx="75483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ВНЕСЕНИЕ ИЗМЕНЕНИЙ В ФЕДЕРАЛЬНЫЙ ЗАКОН «О РАЗВИТИИ МАЛОГО И СРЕДНЕГО ПРЕДПРИНИМАТЕЛЬСТВА В РОССИЙСКОЙ ФЕДЕРАЦИИ» В ЧАСТИ ЗАКРЕПЛЕНИЯ ПОНЯТИЙ «СОЦИАЛЬНОЕ ПРЕДПРИНИМАТЕЛЬСТВО», «СОЦИАЛЬНОЕ ПРЕДПРИЯТИЕ» </a:t>
            </a:r>
            <a:endParaRPr lang="ru-RU" sz="25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13176"/>
            <a:ext cx="1344768" cy="1649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2590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31640" y="219998"/>
            <a:ext cx="7812360" cy="6167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477169"/>
            <a:ext cx="1062254" cy="1302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619672" y="188640"/>
            <a:ext cx="708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СОЦИАЛЬНОГО ПРЕДПРИНИМАТЕЛЬСТВА И СОЦИАЛЬНОГО ПРЕДПРИЯТИЯ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133600" cy="365125"/>
          </a:xfrm>
        </p:spPr>
        <p:txBody>
          <a:bodyPr/>
          <a:lstStyle/>
          <a:p>
            <a:fld id="{3F3029AF-8943-4ADB-B5E1-8145910DF2D9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Picture 6" descr="ÐÐ°ÑÑÐ¸Ð½ÐºÐ¸ Ð¿Ð¾ Ð·Ð°Ð¿ÑÐ¾ÑÑ Ð³ÐµÑÐ± Ð¡Ð°ÑÐ½Ð¾Ð³Ð¾ÑÑÐ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0390" y="1"/>
            <a:ext cx="1121250" cy="1412775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="" xmlns:p14="http://schemas.microsoft.com/office/powerpoint/2010/main" val="34995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547664" y="219998"/>
            <a:ext cx="7596336" cy="7607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477169"/>
            <a:ext cx="1062254" cy="1302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133600" cy="365125"/>
          </a:xfrm>
        </p:spPr>
        <p:txBody>
          <a:bodyPr/>
          <a:lstStyle/>
          <a:p>
            <a:fld id="{3F3029AF-8943-4ADB-B5E1-8145910DF2D9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260648"/>
            <a:ext cx="7442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СОЦИАЛЬНОГО ПРЕДПРИНИМАТЕЛЬСТВА </a:t>
            </a:r>
          </a:p>
          <a:p>
            <a:pPr lvl="0"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(статья 24 Федерального закона № 209-ФЗ)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ÐÐ°ÑÑÐ¸Ð½ÐºÐ¸ Ð¿Ð¾ Ð·Ð°Ð¿ÑÐ¾ÑÑ Ð³ÐµÑÐ± Ð¡Ð°ÑÐ½Ð¾Ð³Ð¾ÑÑ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414" y="-27384"/>
            <a:ext cx="1121250" cy="1412775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8376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477169"/>
            <a:ext cx="1062254" cy="1302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520" y="1052736"/>
            <a:ext cx="860478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96000">
              <a:spcAft>
                <a:spcPts val="1200"/>
              </a:spcAft>
            </a:pPr>
            <a:endPara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396000">
              <a:spcAft>
                <a:spcPts val="1200"/>
              </a:spcAft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Инвалиды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лица с ограниченными возможностями здоровья;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Одинокие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(или) многодетные родители, воспитывающие несовершеннолетних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детей, в том числе детей-инвалидов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Пенсионеры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граждане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предпенсионного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возраста (в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течение пяти лет до наступления возраста, дающего право на страховую пенсию по старости, в том числе назначаемую досрочно);</a:t>
            </a: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Выпускники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детских домов в возрасте до 23 лет; </a:t>
            </a: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Лица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освобожденные из мест лишения свободы и имеющие неснятую или непогашенную судимость;</a:t>
            </a: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Беженцы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вынужденные переселенцы;</a:t>
            </a: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Малоимущие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граждане;</a:t>
            </a:r>
          </a:p>
          <a:p>
            <a:pPr algn="just"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Лица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определенного места жительства и занятий;</a:t>
            </a:r>
          </a:p>
          <a:p>
            <a:pPr defTabSz="396000">
              <a:spcAft>
                <a:spcPts val="1200"/>
              </a:spcAft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и) 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иные граждане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признанные нуждающимися в социальном обслуживании.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40292" y="364014"/>
            <a:ext cx="7349502" cy="540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640291" y="449684"/>
            <a:ext cx="72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КАТЕГОРИИ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 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133600" cy="365125"/>
          </a:xfrm>
        </p:spPr>
        <p:txBody>
          <a:bodyPr/>
          <a:lstStyle/>
          <a:p>
            <a:fld id="{3F3029AF-8943-4ADB-B5E1-8145910DF2D9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Picture 6" descr="ÐÐ°ÑÑÐ¸Ð½ÐºÐ¸ Ð¿Ð¾ Ð·Ð°Ð¿ÑÐ¾ÑÑ Ð³ÐµÑÐ± Ð¡Ð°ÑÐ½Ð¾Ð³Ð¾ÑÑ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"/>
            <a:ext cx="1121250" cy="141277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83568" y="980728"/>
            <a:ext cx="870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Относятся к одной или нескольким из следующих категорий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05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836712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Соответствие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одному или нескольким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 следующих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40292" y="188640"/>
            <a:ext cx="7349502" cy="540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640291" y="188640"/>
            <a:ext cx="73495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СООТВЕТСТВИЯ УСЛОВИЯМ ОТНЕСЕНИЯ ДЕЯТЕЛЬНОСТИ К </a:t>
            </a:r>
            <a:r>
              <a:rPr lang="ru-RU" sz="17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СОЦИАЛЬНОМУ ПРЕДПРИНИМАТЕЛЬСТВУ </a:t>
            </a:r>
            <a:endParaRPr lang="ru-RU" sz="17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477169"/>
            <a:ext cx="1062254" cy="1302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133600" cy="365125"/>
          </a:xfrm>
        </p:spPr>
        <p:txBody>
          <a:bodyPr/>
          <a:lstStyle/>
          <a:p>
            <a:fld id="{3F3029AF-8943-4ADB-B5E1-8145910DF2D9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Picture 6" descr="ÐÐ°ÑÑÐ¸Ð½ÐºÐ¸ Ð¿Ð¾ Ð·Ð°Ð¿ÑÐ¾ÑÑ Ð³ÐµÑÐ± Ð¡Ð°ÑÐ½Ð¾Ð³Ð¾ÑÑ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2009"/>
            <a:ext cx="1121250" cy="1412775"/>
          </a:xfrm>
          <a:prstGeom prst="rect">
            <a:avLst/>
          </a:prstGeom>
          <a:noFill/>
        </p:spPr>
      </p:pic>
      <p:graphicFrame>
        <p:nvGraphicFramePr>
          <p:cNvPr id="12" name="Схема 11"/>
          <p:cNvGraphicFramePr/>
          <p:nvPr/>
        </p:nvGraphicFramePr>
        <p:xfrm>
          <a:off x="0" y="1512168"/>
          <a:ext cx="9144000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4469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403648" y="364014"/>
            <a:ext cx="7586146" cy="540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475656" y="404664"/>
            <a:ext cx="760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МЕРЫ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ПОДДЕРЖКИ СОЦИАЛЬНОГО ПРЕДПРИНИМАТЕЛЬСТВА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477169"/>
            <a:ext cx="1062254" cy="1302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133600" cy="365125"/>
          </a:xfrm>
        </p:spPr>
        <p:txBody>
          <a:bodyPr/>
          <a:lstStyle/>
          <a:p>
            <a:fld id="{3F3029AF-8943-4ADB-B5E1-8145910DF2D9}" type="slidenum">
              <a:rPr lang="ru-RU" smtClean="0">
                <a:solidFill>
                  <a:schemeClr val="bg1"/>
                </a:solidFill>
              </a:rPr>
              <a:pPr/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3" y="1196752"/>
            <a:ext cx="8810282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помещения (здания, сооружения) и (или) земельного участка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15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ремонт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(реконструкция) помещения (здания, сооружения);</a:t>
            </a:r>
          </a:p>
          <a:p>
            <a:pPr>
              <a:buFont typeface="Wingdings" pitchFamily="2" charset="2"/>
              <a:buChar char="Ø"/>
            </a:pPr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оборудования, мебели, расходных материалов, инвентаря, сырья;  </a:t>
            </a:r>
          </a:p>
          <a:p>
            <a:pPr>
              <a:buFont typeface="Wingdings" pitchFamily="2" charset="2"/>
              <a:buChar char="Ø"/>
            </a:pPr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получение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лицензий и разрешений, необходимых для осуществления предпринимательской деятельности, включая затраты на разработку технической документации, проведение необходимых испытаний;</a:t>
            </a:r>
          </a:p>
          <a:p>
            <a:pPr>
              <a:buFont typeface="Wingdings" pitchFamily="2" charset="2"/>
              <a:buChar char="Ø"/>
            </a:pPr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затраты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связанные с подтверждением соответствия оборудования, технологических процессов, образцов выпускаемых изделий и продукции требованиям нормативных документов, стандартов, технических условий с последующей выдачей сертификата соответствия (декларации соответствия);</a:t>
            </a:r>
          </a:p>
          <a:p>
            <a:pP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транспортных средств (за исключением легковых автомобилей и прицепов к ним (за исключением легковых автомобилей, приобретаемых  для обучения и перевозки инвалидов и (или) иных лиц с ограниченными возможностями здоровья), грузовых автомобилей российских автомобильных марок грузоподъемностью менее 1,1 тонны, грузовых автомобилей иных марок с грузоподъемностью менее 1,3 тонны);</a:t>
            </a:r>
          </a:p>
          <a:p>
            <a:pP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оплата первого взноса при лизинге оборудования (транспортного средства) (не более 50% от субсидии, предоставляемой субъекту социального предпринимательства);</a:t>
            </a:r>
          </a:p>
          <a:p>
            <a:pP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сайта в сети «Интернет», включая затраты на оплату </a:t>
            </a:r>
            <a:r>
              <a:rPr lang="ru-RU" sz="15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хостинга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доменного имени;</a:t>
            </a:r>
          </a:p>
          <a:p>
            <a:pP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технологическое присоединение к объектам </a:t>
            </a:r>
            <a:r>
              <a:rPr lang="ru-RU" sz="15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электросетевого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хозяйства;</a:t>
            </a:r>
          </a:p>
          <a:p>
            <a:pP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франшизы, программного обеспечения;</a:t>
            </a:r>
          </a:p>
          <a:p>
            <a:pPr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 персонала, при условии предоставления копии документа об образовании и (или) о квалификации (не более 10% от субсидии, предоставляемой субъекту социального предпринимательства). </a:t>
            </a:r>
            <a:endParaRPr lang="ru-RU" sz="15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ÐÐ°ÑÑÐ¸Ð½ÐºÐ¸ Ð¿Ð¾ Ð·Ð°Ð¿ÑÐ¾ÑÑ Ð³ÐµÑÐ± Ð¡Ð°ÑÐ½Ð¾Ð³Ð¾ÑÑ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27384"/>
            <a:ext cx="1121250" cy="1412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372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403648" y="364014"/>
            <a:ext cx="7586146" cy="540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067944" y="476672"/>
            <a:ext cx="156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P:\БП\PR деятельность\2016\Дизайнер (Камила)\Презентации\отчет годовой о работе\фото\элемент фонг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477169"/>
            <a:ext cx="1062254" cy="1302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133600" cy="365125"/>
          </a:xfrm>
        </p:spPr>
        <p:txBody>
          <a:bodyPr/>
          <a:lstStyle/>
          <a:p>
            <a:fld id="{3F3029AF-8943-4ADB-B5E1-8145910DF2D9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3" y="1124744"/>
            <a:ext cx="88102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КОНТАКТНАЯ ИНФОРМАЦИЯ 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ЛИЦАХ ОСУЩЕСТВЛЯЮЩИХ КОНСУЛЬТАЦИИ ПО ВОПРОСАМ ПОДДЕРЖКИ СОЦИАЛЬНОГО </a:t>
            </a:r>
            <a:r>
              <a:rPr lang="ru-RU" sz="1600" b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ПРЕДПРИНИМАТЕЛЬСТВА </a:t>
            </a:r>
          </a:p>
          <a:p>
            <a:pPr algn="ctr"/>
            <a:r>
              <a:rPr lang="ru-RU" sz="1600" b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 Г.САЯНОГОРСК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ÐÐ°ÑÑÐ¸Ð½ÐºÐ¸ Ð¿Ð¾ Ð·Ð°Ð¿ÑÐ¾ÑÑ Ð³ÐµÑÐ± Ð¡Ð°ÑÐ½Ð¾Ð³Ð¾ÑÑ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27384"/>
            <a:ext cx="1121250" cy="14127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32048" y="2348880"/>
            <a:ext cx="68762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Первый заместитель Главы муниципального образования город Саяногорск: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тел:  8 (39042) 2-12-05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 экономики и развития муниципального образования город Саяногорск: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тел: 8 (39042) 2-38-29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Сектор потребительского рынка отдела экономики и развития муниципального образования город Саяногорск: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тел: 8(39042) 2-16-47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72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52118</TotalTime>
  <Words>766</Words>
  <Application>Microsoft Office PowerPoint</Application>
  <PresentationFormat>Экран (4:3)</PresentationFormat>
  <Paragraphs>64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Митряева</dc:creator>
  <cp:lastModifiedBy>Zubarev</cp:lastModifiedBy>
  <cp:revision>182</cp:revision>
  <cp:lastPrinted>2019-07-10T15:31:37Z</cp:lastPrinted>
  <dcterms:created xsi:type="dcterms:W3CDTF">2016-12-20T12:34:24Z</dcterms:created>
  <dcterms:modified xsi:type="dcterms:W3CDTF">2019-09-23T09:05:34Z</dcterms:modified>
</cp:coreProperties>
</file>