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6" r:id="rId4"/>
    <p:sldId id="278" r:id="rId5"/>
    <p:sldId id="279" r:id="rId6"/>
    <p:sldId id="280" r:id="rId7"/>
    <p:sldId id="281" r:id="rId8"/>
    <p:sldId id="268" r:id="rId9"/>
    <p:sldId id="277" r:id="rId10"/>
    <p:sldId id="267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2A3"/>
    <a:srgbClr val="FFAB97"/>
    <a:srgbClr val="4C2600"/>
    <a:srgbClr val="663300"/>
    <a:srgbClr val="FFAE85"/>
    <a:srgbClr val="542A00"/>
    <a:srgbClr val="DA0000"/>
    <a:srgbClr val="7A3D00"/>
    <a:srgbClr val="996633"/>
    <a:srgbClr val="FFC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96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4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1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1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06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16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2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8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97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0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F407B-25E6-4208-8513-91DCBD4C9895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48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Безымяннааааый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34" r="-100"/>
          <a:stretch/>
        </p:blipFill>
        <p:spPr bwMode="auto">
          <a:xfrm>
            <a:off x="0" y="-57150"/>
            <a:ext cx="9153128" cy="690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2996952"/>
            <a:ext cx="5828184" cy="1542033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ОСНОВНОЕ НАПРАВЛЕНИЕ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ДЕЯТЕЛЬНОСТИ – предоставление микрозаймов СМСП и самозанятым</a:t>
            </a:r>
            <a:r>
              <a:rPr lang="ru-RU" sz="2400" b="1" dirty="0">
                <a:solidFill>
                  <a:schemeClr val="bg1"/>
                </a:solidFill>
              </a:rPr>
              <a:t/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НО «Гарантийный фонд – МКК Хакасии»</a:t>
            </a:r>
          </a:p>
        </p:txBody>
      </p:sp>
    </p:spTree>
    <p:extLst>
      <p:ext uri="{BB962C8B-B14F-4D97-AF65-F5344CB8AC3E}">
        <p14:creationId xmlns:p14="http://schemas.microsoft.com/office/powerpoint/2010/main" val="64672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213347"/>
              </p:ext>
            </p:extLst>
          </p:nvPr>
        </p:nvGraphicFramePr>
        <p:xfrm>
          <a:off x="611560" y="1556792"/>
          <a:ext cx="8136904" cy="4032448"/>
        </p:xfrm>
        <a:graphic>
          <a:graphicData uri="http://schemas.openxmlformats.org/drawingml/2006/table">
            <a:tbl>
              <a:tblPr/>
              <a:tblGrid>
                <a:gridCol w="8136904">
                  <a:extLst>
                    <a:ext uri="{9D8B030D-6E8A-4147-A177-3AD203B41FA5}">
                      <a16:colId xmlns:a16="http://schemas.microsoft.com/office/drawing/2014/main" val="990734675"/>
                    </a:ext>
                  </a:extLst>
                </a:gridCol>
              </a:tblGrid>
              <a:tr h="414737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Преимущества Фонда по микрозаймам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181926"/>
                  </a:ext>
                </a:extLst>
              </a:tr>
              <a:tr h="3617711">
                <a:tc>
                  <a:txBody>
                    <a:bodyPr/>
                    <a:lstStyle/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Наш учредитель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Правительство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РХ;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Выгодная процентная ставка;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Займы без комиссий (в т.ч. за оформление, сопровождение микрозайма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);</a:t>
                      </a:r>
                    </a:p>
                    <a:p>
                      <a:pPr marL="357750" marR="0" indent="-28575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Выгодный график гашения (дифференцированный платеж);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 страхования;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Отсутствие запрета на досрочное погашение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Досрочное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гашение без комиссий;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Отсутствие бизнес-плана (для СМСП, действующих более года);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отдельным продуктам возможна отсрочка платежа основного долга до 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3-х или 6-ти месяцев (в зависимости от кредитного продукта и цели).</a:t>
                      </a:r>
                    </a:p>
                    <a:p>
                      <a:pPr marL="357750" indent="-28575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Кредитование начинающих предпринимателей.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65158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641401"/>
              </p:ext>
            </p:extLst>
          </p:nvPr>
        </p:nvGraphicFramePr>
        <p:xfrm>
          <a:off x="612000" y="5731723"/>
          <a:ext cx="8136904" cy="793621"/>
        </p:xfrm>
        <a:graphic>
          <a:graphicData uri="http://schemas.openxmlformats.org/drawingml/2006/table">
            <a:tbl>
              <a:tblPr/>
              <a:tblGrid>
                <a:gridCol w="8136904">
                  <a:extLst>
                    <a:ext uri="{9D8B030D-6E8A-4147-A177-3AD203B41FA5}">
                      <a16:colId xmlns:a16="http://schemas.microsoft.com/office/drawing/2014/main" val="1345220676"/>
                    </a:ext>
                  </a:extLst>
                </a:gridCol>
              </a:tblGrid>
              <a:tr h="79362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Ниже приведены условия выдачи микрозаймов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рамках режима повышенной готовности 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(Постановление Правительства РХ от 13 марта 2020 года № 102)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619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55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609765"/>
              </p:ext>
            </p:extLst>
          </p:nvPr>
        </p:nvGraphicFramePr>
        <p:xfrm>
          <a:off x="251520" y="1556793"/>
          <a:ext cx="8712968" cy="4997282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1128597387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225899962"/>
                    </a:ext>
                  </a:extLst>
                </a:gridCol>
                <a:gridCol w="1714346">
                  <a:extLst>
                    <a:ext uri="{9D8B030D-6E8A-4147-A177-3AD203B41FA5}">
                      <a16:colId xmlns:a16="http://schemas.microsoft.com/office/drawing/2014/main" val="2792321191"/>
                    </a:ext>
                  </a:extLst>
                </a:gridCol>
                <a:gridCol w="1381998">
                  <a:extLst>
                    <a:ext uri="{9D8B030D-6E8A-4147-A177-3AD203B41FA5}">
                      <a16:colId xmlns:a16="http://schemas.microsoft.com/office/drawing/2014/main" val="24416498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72042196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132966329"/>
                    </a:ext>
                  </a:extLst>
                </a:gridCol>
              </a:tblGrid>
              <a:tr h="3339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Кредитный продукт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«Легкий старт»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9946"/>
                  </a:ext>
                </a:extLst>
              </a:tr>
              <a:tr h="3339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вновь зарегистрированных субъектов малого и среднего предпринимательства (СМСП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действующих менее 1 (одного) года, на момент подачи заявки.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4813"/>
                  </a:ext>
                </a:extLst>
              </a:tr>
              <a:tr h="1987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ведение финансово-экономической деятельности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менее 3-х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52948"/>
                  </a:ext>
                </a:extLst>
              </a:tr>
              <a:tr h="26888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сроки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028654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Пополнение оборотных средств.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24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4293489"/>
                  </a:ext>
                </a:extLst>
              </a:tr>
              <a:tr h="2355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Приобретение внеоборотных средств.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Авансовый платеж по договору лизинга.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6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98262"/>
                  </a:ext>
                </a:extLst>
              </a:tr>
              <a:tr h="30582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и залоговое обеспечение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95924"/>
                  </a:ext>
                </a:extLst>
              </a:tr>
              <a:tr h="363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150 000 рублей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 300 000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 залога или Поручительство ИП/ЮЛ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(с анализом финансового состояния)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95957"/>
                  </a:ext>
                </a:extLst>
              </a:tr>
              <a:tr h="363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 300 001 рубля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1 000 000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(собственный/ третьих лиц/ приобретаемый).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Гарантийного фонда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РХ 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иных ЮЛ/ИП.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1326"/>
                  </a:ext>
                </a:extLst>
              </a:tr>
              <a:tr h="2002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Бизнес-план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Требуется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9402"/>
                  </a:ext>
                </a:extLst>
              </a:tr>
              <a:tr h="333943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%годовых)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 регистрации и ведения бизнеса СМСП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наличии залога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отсутствии залога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950431"/>
                  </a:ext>
                </a:extLst>
              </a:tr>
              <a:tr h="2002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96092"/>
                  </a:ext>
                </a:extLst>
              </a:tr>
              <a:tr h="497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 При реализации СМСП приоритетных проектов*;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 Для социальных предпринимателей,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соответствии с законом N 209-ФЗ.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08055"/>
                  </a:ext>
                </a:extLst>
              </a:tr>
              <a:tr h="3339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Моногород Республики Хакасия.</a:t>
                      </a:r>
                      <a:b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СМСП приоритетных проектов*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156179"/>
                  </a:ext>
                </a:extLst>
              </a:tr>
              <a:tr h="568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 для СМСП занимающихся в сферах: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«Обрабатывающие производство» (Коды ОКВЭД: с 10.1 до 33.20)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сельское хозяйство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(Коды ОКВЭД: 01- 03.)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291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14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934888"/>
              </p:ext>
            </p:extLst>
          </p:nvPr>
        </p:nvGraphicFramePr>
        <p:xfrm>
          <a:off x="179512" y="1484783"/>
          <a:ext cx="8712968" cy="4975838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1128597387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3225899962"/>
                    </a:ext>
                  </a:extLst>
                </a:gridCol>
                <a:gridCol w="274186">
                  <a:extLst>
                    <a:ext uri="{9D8B030D-6E8A-4147-A177-3AD203B41FA5}">
                      <a16:colId xmlns:a16="http://schemas.microsoft.com/office/drawing/2014/main" val="1564043143"/>
                    </a:ext>
                  </a:extLst>
                </a:gridCol>
                <a:gridCol w="1527522">
                  <a:extLst>
                    <a:ext uri="{9D8B030D-6E8A-4147-A177-3AD203B41FA5}">
                      <a16:colId xmlns:a16="http://schemas.microsoft.com/office/drawing/2014/main" val="2441649872"/>
                    </a:ext>
                  </a:extLst>
                </a:gridCol>
                <a:gridCol w="646564">
                  <a:extLst>
                    <a:ext uri="{9D8B030D-6E8A-4147-A177-3AD203B41FA5}">
                      <a16:colId xmlns:a16="http://schemas.microsoft.com/office/drawing/2014/main" val="413296632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188457001"/>
                    </a:ext>
                  </a:extLst>
                </a:gridCol>
              </a:tblGrid>
              <a:tr h="3225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Кредитный продукт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«Развитие»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9946"/>
                  </a:ext>
                </a:extLst>
              </a:tr>
              <a:tr h="353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действующих субъектов малого и среднего предпринимательства (СМСП) 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Заемщик зарегистрирован и осуществляет деятельность на территории Республики Хакасия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4813"/>
                  </a:ext>
                </a:extLst>
              </a:tr>
              <a:tr h="2335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ведение финансово-экономической деятельности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менее 3-х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52948"/>
                  </a:ext>
                </a:extLst>
              </a:tr>
              <a:tr h="25840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сроки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28654"/>
                  </a:ext>
                </a:extLst>
              </a:tr>
              <a:tr h="344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Пополнение оборотных средств.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24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93489"/>
                  </a:ext>
                </a:extLst>
              </a:tr>
              <a:tr h="243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Приобретение внеоборотных средств.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Авансовый платеж по договору лизинга.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6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46120"/>
                  </a:ext>
                </a:extLst>
              </a:tr>
              <a:tr h="264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300 001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рубля до  3 000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95924"/>
                  </a:ext>
                </a:extLst>
              </a:tr>
              <a:tr h="637840">
                <a:tc>
                  <a:txBody>
                    <a:bodyPr/>
                    <a:lstStyle/>
                    <a:p>
                      <a:pPr marL="36000" 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  <a:endParaRPr lang="ru-RU" sz="11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(собственный/ третьих лиц/ приобретаемый).</a:t>
                      </a:r>
                    </a:p>
                    <a:p>
                      <a:pPr marL="36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Гарантийного фонда РХ.</a:t>
                      </a:r>
                    </a:p>
                    <a:p>
                      <a:pPr marL="36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иных ЮЛ/ИП.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обязательном порядке поручительство:</a:t>
                      </a:r>
                    </a:p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ИП супруга(и) при наличии,</a:t>
                      </a:r>
                    </a:p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ООО руководителя и учредителей ЮЛ,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 долей 25% и выше в уставном капитале общества.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2000" algn="l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1326"/>
                  </a:ext>
                </a:extLst>
              </a:tr>
              <a:tr h="2353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Бизнес-план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требуется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9402"/>
                  </a:ext>
                </a:extLst>
              </a:tr>
              <a:tr h="228423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%годовых)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 регистрации и ведения бизнеса СМСП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950431"/>
                  </a:ext>
                </a:extLst>
              </a:tr>
              <a:tr h="29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Хакасия.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96092"/>
                  </a:ext>
                </a:extLst>
              </a:tr>
              <a:tr h="476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При реализации СМСП приоритетных проектов*;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Для социальных предпринимателей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в соответствии с законом N 209-ФЗ.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08055"/>
                  </a:ext>
                </a:extLst>
              </a:tr>
              <a:tr h="4378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Моногород Республики Хакасия.</a:t>
                      </a:r>
                      <a:b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СМСП приоритетных проектов*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291276"/>
                  </a:ext>
                </a:extLst>
              </a:tr>
              <a:tr h="51732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 для СМСП занимающихся в сферах: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«Обрабатывающие производство» (Коды ОКВЭД: с 10.1 до 33.20)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сельское хозяйство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(Коды ОКВЭД: 01- 03.)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54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24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787456"/>
              </p:ext>
            </p:extLst>
          </p:nvPr>
        </p:nvGraphicFramePr>
        <p:xfrm>
          <a:off x="215516" y="1550461"/>
          <a:ext cx="8712968" cy="4957214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1128597387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225899962"/>
                    </a:ext>
                  </a:extLst>
                </a:gridCol>
                <a:gridCol w="2470430">
                  <a:extLst>
                    <a:ext uri="{9D8B030D-6E8A-4147-A177-3AD203B41FA5}">
                      <a16:colId xmlns:a16="http://schemas.microsoft.com/office/drawing/2014/main" val="1564043143"/>
                    </a:ext>
                  </a:extLst>
                </a:gridCol>
                <a:gridCol w="1527522">
                  <a:extLst>
                    <a:ext uri="{9D8B030D-6E8A-4147-A177-3AD203B41FA5}">
                      <a16:colId xmlns:a16="http://schemas.microsoft.com/office/drawing/2014/main" val="2441649872"/>
                    </a:ext>
                  </a:extLst>
                </a:gridCol>
                <a:gridCol w="142508">
                  <a:extLst>
                    <a:ext uri="{9D8B030D-6E8A-4147-A177-3AD203B41FA5}">
                      <a16:colId xmlns:a16="http://schemas.microsoft.com/office/drawing/2014/main" val="413296632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948526485"/>
                    </a:ext>
                  </a:extLst>
                </a:gridCol>
              </a:tblGrid>
              <a:tr h="3360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Кредитный продукт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«Беззалоговый»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9946"/>
                  </a:ext>
                </a:extLst>
              </a:tr>
              <a:tr h="3680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действующих субъектов малого и среднего предпринимательства (СМСП) 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Заемщик зарегистрирован и осуществляет деятельность на территории Республики Хакасия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4813"/>
                  </a:ext>
                </a:extLst>
              </a:tr>
              <a:tr h="2646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ведение финансово-экономической деятельности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менее 3-х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52948"/>
                  </a:ext>
                </a:extLst>
              </a:tr>
              <a:tr h="1976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сроки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28654"/>
                  </a:ext>
                </a:extLst>
              </a:tr>
              <a:tr h="396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Пополнение оборотных средств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Приобретение внеоборотных средств.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 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93489"/>
                  </a:ext>
                </a:extLst>
              </a:tr>
              <a:tr h="307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150 000 рублей до  300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95924"/>
                  </a:ext>
                </a:extLst>
              </a:tr>
              <a:tr h="512315">
                <a:tc>
                  <a:txBody>
                    <a:bodyPr/>
                    <a:lstStyle/>
                    <a:p>
                      <a:pPr marL="36000" 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  <a:endParaRPr lang="ru-RU" sz="10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не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требуется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обязательном порядке поручительство:</a:t>
                      </a:r>
                    </a:p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ИП супруга(и)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наличии,</a:t>
                      </a:r>
                    </a:p>
                    <a:p>
                      <a:pPr marL="72000"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ООО руководителя и учредителей ЮЛ,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 долей 25% и выше в уставном капитале общества.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2000" algn="l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132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Бизнес-план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требуется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9402"/>
                  </a:ext>
                </a:extLst>
              </a:tr>
              <a:tr h="252067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%годовых)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 регистрации и ведения бизнеса СМСП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отсутствии залога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950431"/>
                  </a:ext>
                </a:extLst>
              </a:tr>
              <a:tr h="221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Хакасия.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96092"/>
                  </a:ext>
                </a:extLst>
              </a:tr>
              <a:tr h="606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 При реализации СМСП приоритетных проектов*;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 Для социальных предпринимателей,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соответствии с законом N 209-ФЗ.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08055"/>
                  </a:ext>
                </a:extLst>
              </a:tr>
              <a:tr h="456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Моногород Республики Хакасия.</a:t>
                      </a:r>
                      <a:b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СМСП приоритетных проектов* 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156179"/>
                  </a:ext>
                </a:extLst>
              </a:tr>
              <a:tr h="7500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СМСП занимающихся в сферах: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«Обрабатывающие производство» (Коды ОКВЭД: с 10.1 до 33.20)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сельское хозяйство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(Коды ОКВЭД: 01- 03.)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54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1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19964"/>
              </p:ext>
            </p:extLst>
          </p:nvPr>
        </p:nvGraphicFramePr>
        <p:xfrm>
          <a:off x="179512" y="1556792"/>
          <a:ext cx="8712968" cy="4928579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1128597387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322589996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441649872"/>
                    </a:ext>
                  </a:extLst>
                </a:gridCol>
                <a:gridCol w="1369660">
                  <a:extLst>
                    <a:ext uri="{9D8B030D-6E8A-4147-A177-3AD203B41FA5}">
                      <a16:colId xmlns:a16="http://schemas.microsoft.com/office/drawing/2014/main" val="889755219"/>
                    </a:ext>
                  </a:extLst>
                </a:gridCol>
                <a:gridCol w="2158732">
                  <a:extLst>
                    <a:ext uri="{9D8B030D-6E8A-4147-A177-3AD203B41FA5}">
                      <a16:colId xmlns:a16="http://schemas.microsoft.com/office/drawing/2014/main" val="4132966329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Кредитный продукт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«Рефинансирование»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9946"/>
                  </a:ext>
                </a:extLst>
              </a:tr>
              <a:tr h="4543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действующих субъектов малого и среднего предпринимательства (СМСП) 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Заемщик зарегистрирован и осуществляет деятельность на территории Республики Хакасия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4813"/>
                  </a:ext>
                </a:extLst>
              </a:tr>
              <a:tr h="6257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Предоставляется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 ранее 3- х месяцев с момента получения кредита.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перечисляется на ссудный счет, задолженность должна закрыться в полном объеме,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проценты по кредиту, комиссии заемщик оплачивает самостоятельно.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52948"/>
                  </a:ext>
                </a:extLst>
              </a:tr>
              <a:tr h="24394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сроки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028654"/>
                  </a:ext>
                </a:extLst>
              </a:tr>
              <a:tr h="404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Погашение задолженности по кредиту в банке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(по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целям предпринимательской деятельности)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4293489"/>
                  </a:ext>
                </a:extLst>
              </a:tr>
              <a:tr h="3575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150 000 рублей до  3 000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95924"/>
                  </a:ext>
                </a:extLst>
              </a:tr>
              <a:tr h="662132">
                <a:tc>
                  <a:txBody>
                    <a:bodyPr/>
                    <a:lstStyle/>
                    <a:p>
                      <a:pPr marL="36000" 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  <a:endParaRPr lang="ru-RU" sz="10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(собственный/ третьих лиц).</a:t>
                      </a:r>
                    </a:p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Гарантийного фонда РХ.</a:t>
                      </a:r>
                    </a:p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иных ЮЛ/ИП.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обязательном порядке поручительство:</a:t>
                      </a:r>
                    </a:p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ИП супруга(и) при наличии,</a:t>
                      </a:r>
                    </a:p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ООО руководителя и учредителей ЮЛ,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 долей 25% и выше в уставном капитале общества.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1326"/>
                  </a:ext>
                </a:extLst>
              </a:tr>
              <a:tr h="22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Бизнес-план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требуется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9402"/>
                  </a:ext>
                </a:extLst>
              </a:tr>
              <a:tr h="215642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годовых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 регистрации и ведения бизнеса СМСП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наличии залога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950431"/>
                  </a:ext>
                </a:extLst>
              </a:tr>
              <a:tr h="273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Хакасия.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96092"/>
                  </a:ext>
                </a:extLst>
              </a:tr>
              <a:tr h="356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Хакасия.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СМСП приоритетных проектов*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08055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социальных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предпринимателей,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соответствии с законом N 209-ФЗ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156179"/>
                  </a:ext>
                </a:extLst>
              </a:tr>
              <a:tr h="3920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Моногород Республики Хакасия.</a:t>
                      </a:r>
                      <a:b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СМСП приоритетных проектов*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54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191288"/>
              </p:ext>
            </p:extLst>
          </p:nvPr>
        </p:nvGraphicFramePr>
        <p:xfrm>
          <a:off x="323528" y="1235893"/>
          <a:ext cx="8568952" cy="5270819"/>
        </p:xfrm>
        <a:graphic>
          <a:graphicData uri="http://schemas.openxmlformats.org/drawingml/2006/table">
            <a:tbl>
              <a:tblPr/>
              <a:tblGrid>
                <a:gridCol w="1274720">
                  <a:extLst>
                    <a:ext uri="{9D8B030D-6E8A-4147-A177-3AD203B41FA5}">
                      <a16:colId xmlns:a16="http://schemas.microsoft.com/office/drawing/2014/main" val="1128597387"/>
                    </a:ext>
                  </a:extLst>
                </a:gridCol>
                <a:gridCol w="1628809">
                  <a:extLst>
                    <a:ext uri="{9D8B030D-6E8A-4147-A177-3AD203B41FA5}">
                      <a16:colId xmlns:a16="http://schemas.microsoft.com/office/drawing/2014/main" val="3225899962"/>
                    </a:ext>
                  </a:extLst>
                </a:gridCol>
                <a:gridCol w="2903530">
                  <a:extLst>
                    <a:ext uri="{9D8B030D-6E8A-4147-A177-3AD203B41FA5}">
                      <a16:colId xmlns:a16="http://schemas.microsoft.com/office/drawing/2014/main" val="712130649"/>
                    </a:ext>
                  </a:extLst>
                </a:gridCol>
                <a:gridCol w="1274720">
                  <a:extLst>
                    <a:ext uri="{9D8B030D-6E8A-4147-A177-3AD203B41FA5}">
                      <a16:colId xmlns:a16="http://schemas.microsoft.com/office/drawing/2014/main" val="43853140"/>
                    </a:ext>
                  </a:extLst>
                </a:gridCol>
                <a:gridCol w="1487173">
                  <a:extLst>
                    <a:ext uri="{9D8B030D-6E8A-4147-A177-3AD203B41FA5}">
                      <a16:colId xmlns:a16="http://schemas.microsoft.com/office/drawing/2014/main" val="1310471687"/>
                    </a:ext>
                  </a:extLst>
                </a:gridCol>
              </a:tblGrid>
              <a:tr h="24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Кредитный продукт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«Содействие»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9946"/>
                  </a:ext>
                </a:extLst>
              </a:tr>
              <a:tr h="454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действующих субъектов малого и среднего предпринимательства (СМСП)  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Заемщик зарегистрирован и осуществляет деятельность на территории Республики Хакасия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4813"/>
                  </a:ext>
                </a:extLst>
              </a:tr>
              <a:tr h="405808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07450" indent="-1714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ведение финансово-экономической деятельности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менее 3-х месяцев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</a:p>
                    <a:p>
                      <a:pPr marL="207450" indent="-1714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сохранение не менее 90% штатной численности работников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течение всего периода пользования микрозаймом.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52948"/>
                  </a:ext>
                </a:extLst>
              </a:tr>
              <a:tr h="29835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сроки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028654"/>
                  </a:ext>
                </a:extLst>
              </a:tr>
              <a:tr h="8817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Выплата заработной платы;</a:t>
                      </a: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Страховые взносы, которые уплачиваются с заработной платы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(текущие платежи во внебюджетные фонды);</a:t>
                      </a: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Оплата текущих арендных платежей;</a:t>
                      </a: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Коммунальные платежи;</a:t>
                      </a: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иные, по согласованию с Фондом.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 месяцев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4293489"/>
                  </a:ext>
                </a:extLst>
              </a:tr>
              <a:tr h="4442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Максимальная сумма, которую можно получить: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рассчитывается по формуле: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федеральный МРОТ * 1,6 * количество сотрудников (включая ИП) * 6 месяцев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95924"/>
                  </a:ext>
                </a:extLst>
              </a:tr>
              <a:tr h="219519">
                <a:tc rowSpan="3">
                  <a:txBody>
                    <a:bodyPr/>
                    <a:lstStyle/>
                    <a:p>
                      <a:pPr marL="36000" 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и залоговое обеспечение</a:t>
                      </a:r>
                      <a:endParaRPr lang="ru-RU" sz="10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000"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03388"/>
                  </a:ext>
                </a:extLst>
              </a:tr>
              <a:tr h="381220">
                <a:tc vMerge="1">
                  <a:txBody>
                    <a:bodyPr/>
                    <a:lstStyle/>
                    <a:p>
                      <a:pPr marL="36000" algn="ctr"/>
                      <a:endParaRPr lang="ru-RU" sz="10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100 000 рублей </a:t>
                      </a:r>
                    </a:p>
                    <a:p>
                      <a:pPr marL="36000"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300 000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 залога или Поручительство ИП/ЮЛ.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обязательном порядке поручительство:</a:t>
                      </a:r>
                    </a:p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ИП супруга(и)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наличии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72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для ООО руководителя и учредителей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ЮЛ, с долей 25% и выше в уставном капитале общества.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1326"/>
                  </a:ext>
                </a:extLst>
              </a:tr>
              <a:tr h="544272">
                <a:tc vMerge="1">
                  <a:txBody>
                    <a:bodyPr/>
                    <a:lstStyle/>
                    <a:p>
                      <a:pPr marL="36000" algn="ctr"/>
                      <a:endParaRPr lang="ru-RU" sz="1000" dirty="0"/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300 001 рублей</a:t>
                      </a:r>
                    </a:p>
                    <a:p>
                      <a:pPr marL="36000"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3 000 000 рублей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(собственный/ третьих лиц).</a:t>
                      </a:r>
                    </a:p>
                    <a:p>
                      <a:pPr marL="36000"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иных ЮЛ/ИП.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Гарантийного фонда РХ.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00525"/>
                  </a:ext>
                </a:extLst>
              </a:tr>
              <a:tr h="2226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Бизнес-план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требуется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9402"/>
                  </a:ext>
                </a:extLst>
              </a:tr>
              <a:tr h="55574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% годовых)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Республики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Хакасия.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0,1%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первые три месяца</a:t>
                      </a: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36000" algn="just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случае нарушения условия сохранения численности работников:</a:t>
                      </a:r>
                    </a:p>
                    <a:p>
                      <a:pPr marL="36000" algn="just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ставка увеличивается*.</a:t>
                      </a:r>
                    </a:p>
                    <a:p>
                      <a:pPr marL="36000" algn="just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с заемщика взимается штраф*.</a:t>
                      </a:r>
                    </a:p>
                    <a:p>
                      <a:pPr marL="36000" algn="just" rtl="0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6000" algn="just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*согласно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тарифов Фонда.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50431"/>
                  </a:ext>
                </a:extLst>
              </a:tr>
              <a:tr h="496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 4-го месяца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7" marR="6967" marT="69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08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95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024246"/>
              </p:ext>
            </p:extLst>
          </p:nvPr>
        </p:nvGraphicFramePr>
        <p:xfrm>
          <a:off x="359532" y="1700808"/>
          <a:ext cx="8424936" cy="4537626"/>
        </p:xfrm>
        <a:graphic>
          <a:graphicData uri="http://schemas.openxmlformats.org/drawingml/2006/table">
            <a:tbl>
              <a:tblPr/>
              <a:tblGrid>
                <a:gridCol w="8424936">
                  <a:extLst>
                    <a:ext uri="{9D8B030D-6E8A-4147-A177-3AD203B41FA5}">
                      <a16:colId xmlns:a16="http://schemas.microsoft.com/office/drawing/2014/main" val="36655718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 ПРИОРИТЕТНЫМИ понимаются проекты, </a:t>
                      </a:r>
                    </a:p>
                    <a:p>
                      <a:pPr marL="72000"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которые удовлетворяют одному или нескольким условиям: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636417"/>
                  </a:ext>
                </a:extLst>
              </a:tr>
              <a:tr h="371627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1) СМСП зарегистрирован и осуществляет деятельность на ТОСЭР РФ и включен в реестр резидентов таких территорий; 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84195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2) СМСП является резидентом промышленного парка,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коворкинга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расположенного в помещениях центра «Мой бизнес» и включен в реестр резидентов таких организаций;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21507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3) СМСП осуществляет экспортную деятельность;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709408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4) СМСП создан женщиной, зарегистрированной в качестве ИП или являющейся единоличным исполнительным органом ЮЛ, и (или) женщинами, являющимися учредителями (участниками) ЮЛ, а их доля в уставном капитале составляет не менее 50%;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41609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5) СМСП является с/х производственным или потребительским кооперативом или членом с/х потребительского кооператива - крестьянским (фермерским) хозяйством в соответствии с Федеральным законом от 8 декабря 1995 г. N 193-ФЗ «О сельскохозяйственной кооперации»;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8365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6) СМСП осуществляет реализацию проекта в сферах туризма, экологии или спорта;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8474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7) СМСП относится к молодежному предпринимательству (физическое лицо до 35 лет включительно зарегистрировано в качестве ИП; в состав учредителей (участников) или акционеров ЮЛ входит физическое лицо до 35 лет, владеющее не менее чем 50% доли в уставном капитале);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79534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36000" algn="just" fontAlgn="t"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8) СМСП создан физическим лицом старше 45 лет (физическое лицо старше 45 лет зарегистрировано в качестве ИП; в состав учредителей (участников) или акционеров ЮЛ входит физическое лицо старше 45 лет, владеющее не менее чем 50% доли в уставном капитале)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 момент принятия решения о предоставлении микрозайма;</a:t>
                      </a: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393987"/>
                  </a:ext>
                </a:extLst>
              </a:tr>
              <a:tr h="257994">
                <a:tc>
                  <a:txBody>
                    <a:bodyPr/>
                    <a:lstStyle/>
                    <a:p>
                      <a:pPr marL="3600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9) иные приоритетные проекты, определенные субъектом Российской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Федерации (Республики Хакасия).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0" marR="7000" marT="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94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62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665272"/>
              </p:ext>
            </p:extLst>
          </p:nvPr>
        </p:nvGraphicFramePr>
        <p:xfrm>
          <a:off x="251522" y="1235894"/>
          <a:ext cx="8573830" cy="5134634"/>
        </p:xfrm>
        <a:graphic>
          <a:graphicData uri="http://schemas.openxmlformats.org/drawingml/2006/table">
            <a:tbl>
              <a:tblPr/>
              <a:tblGrid>
                <a:gridCol w="1080118">
                  <a:extLst>
                    <a:ext uri="{9D8B030D-6E8A-4147-A177-3AD203B41FA5}">
                      <a16:colId xmlns:a16="http://schemas.microsoft.com/office/drawing/2014/main" val="4000005639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86431191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344496490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val="9291333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14942805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369146660"/>
                    </a:ext>
                  </a:extLst>
                </a:gridCol>
                <a:gridCol w="2165120">
                  <a:extLst>
                    <a:ext uri="{9D8B030D-6E8A-4147-A177-3AD203B41FA5}">
                      <a16:colId xmlns:a16="http://schemas.microsoft.com/office/drawing/2014/main" val="2169635303"/>
                    </a:ext>
                  </a:extLst>
                </a:gridCol>
              </a:tblGrid>
              <a:tr h="17688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продукта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"Самозанятым"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38796"/>
                  </a:ext>
                </a:extLst>
              </a:tr>
              <a:tr h="35480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Физических лиц, применяющих специальный налоговый режим "Налог на профессиональный доход" (далее НПД),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 исключением ИП, применяющих НПД, в рамках Федерального закона № 422-ФЗ от 27.11.2018г.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Кроме осуществляющих вид деятельности "аренда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найм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жилых помещений".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70505"/>
                  </a:ext>
                </a:extLst>
              </a:tr>
              <a:tr h="346979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Особые условия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ведение финансово-экономической деятельности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менее 3-х месяцев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(подтвержденное документально),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самозанятый зарегистрирован на территории Республики Хакасия (до погашения микрозайма)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216870"/>
                  </a:ext>
                </a:extLst>
              </a:tr>
              <a:tr h="162131">
                <a:tc rowSpan="2"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Цели: на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развитие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 микрозайма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микрозайма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Отсрочка по основному долгу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477042"/>
                  </a:ext>
                </a:extLst>
              </a:tr>
              <a:tr h="420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6000"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Цели, связанные с видом деятельности самозанятого.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Кроме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указанных в п. 2 статьи 4.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№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422-ФЗ от 27.11.2018г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36 месяцев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6 месяцев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904562"/>
                  </a:ext>
                </a:extLst>
              </a:tr>
              <a:tr h="221879">
                <a:tc rowSpan="4"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и залоговое обеспечение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Залоговое обеспечение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84514"/>
                  </a:ext>
                </a:extLst>
              </a:tr>
              <a:tr h="426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50 000 рублей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150 000 рублей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самозанятых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 14 до 18 лет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000"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залога. Поручительство родителей.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98882"/>
                  </a:ext>
                </a:extLst>
              </a:tr>
              <a:tr h="4929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50 000 рублей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 150 000 рублей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самозанятых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лет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70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лет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(на дату окончания договора микрозайма)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000"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залога. Поручительство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супруга(и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при наличии.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мужчин до 27 лет, не прошедших службу в армии -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родителей/ третьих лиц.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56377"/>
                  </a:ext>
                </a:extLst>
              </a:tr>
              <a:tr h="655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 150 001 рубля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500 000 рублей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000"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Залог (собственный/ третьих лиц/ приобретаемый).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Гарантийного фонда РХ.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мужчин до 27 лет, не прошедших службу в армии -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поручительство родителей/ третьих лиц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48141"/>
                  </a:ext>
                </a:extLst>
              </a:tr>
              <a:tr h="317125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 доходов и расходов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Требуется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339509"/>
                  </a:ext>
                </a:extLst>
              </a:tr>
              <a:tr h="234545">
                <a:tc rowSpan="4">
                  <a:txBody>
                    <a:bodyPr/>
                    <a:lstStyle/>
                    <a:p>
                      <a:pPr marL="36000"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Процентная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 </a:t>
                      </a:r>
                      <a:b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% годовых)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 регистрации и ведения бизнеса СМСП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наличии залога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отсутствии залога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982239"/>
                  </a:ext>
                </a:extLst>
              </a:tr>
              <a:tr h="299491">
                <a:tc vMerge="1">
                  <a:txBody>
                    <a:bodyPr/>
                    <a:lstStyle/>
                    <a:p>
                      <a:pPr marL="36000"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40506"/>
                  </a:ext>
                </a:extLst>
              </a:tr>
              <a:tr h="363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Территория Республики Хакасия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приоритетных проектов*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408796"/>
                  </a:ext>
                </a:extLst>
              </a:tr>
              <a:tr h="363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Моногород Республики Хакасия.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 реализации приоритетных проектов*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930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736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731837"/>
            <a:ext cx="2376264" cy="5040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32148"/>
              </p:ext>
            </p:extLst>
          </p:nvPr>
        </p:nvGraphicFramePr>
        <p:xfrm>
          <a:off x="457200" y="1772816"/>
          <a:ext cx="8229600" cy="4464495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4043174693"/>
                    </a:ext>
                  </a:extLst>
                </a:gridCol>
              </a:tblGrid>
              <a:tr h="946968"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*Под ПРИОРИТЕТНЫМИ понимаются проекты, </a:t>
                      </a:r>
                    </a:p>
                    <a:p>
                      <a:pPr marL="72000"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которые удовлетворяют одному или нескольким условиям:</a:t>
                      </a:r>
                    </a:p>
                  </a:txBody>
                  <a:tcPr marL="9295" marR="9295" marT="92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021439"/>
                  </a:ext>
                </a:extLst>
              </a:tr>
              <a:tr h="3517527">
                <a:tc>
                  <a:txBody>
                    <a:bodyPr/>
                    <a:lstStyle/>
                    <a:p>
                      <a:pPr marL="72000" algn="just" fontAlgn="t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72000" algn="just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• женщины – «Самозанятые»;</a:t>
                      </a:r>
                    </a:p>
                    <a:p>
                      <a:pPr marL="72000" algn="just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• физические лица – «Самозанятые», осуществляют реализацию проекта в сферах туризма, экологии или спорта;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72000" algn="just" fontAlgn="t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72000" algn="just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физические лица – «Самозанятые» в возрасте до 35 лет (включительно) – молодежное предпринимательство;</a:t>
                      </a:r>
                    </a:p>
                    <a:p>
                      <a:pPr marL="72000" algn="just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• физические лица старше 45 лет –</a:t>
                      </a:r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«Самозанятые»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которые являются вновь зарегистрированными и действующими менее 1 (одного) года на момент принятия решения о предоставлении микрозайма;</a:t>
                      </a:r>
                    </a:p>
                    <a:p>
                      <a:pPr marL="72000" algn="just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• физические лица – «Самозанятые», являются резидентами бизнес-инкубатора (за исключением бизнес-инкубаторов инновационного типа).</a:t>
                      </a:r>
                    </a:p>
                  </a:txBody>
                  <a:tcPr marL="9295" marR="9295" marT="929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730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77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9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268760"/>
            <a:ext cx="6192688" cy="504056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542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1D0149-6E01-4843-8666-9FE34343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2049388" cy="20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5688722"/>
            <a:ext cx="1944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b="1" dirty="0">
                <a:solidFill>
                  <a:srgbClr val="401B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www.fondrh.ru</a:t>
            </a:r>
            <a:endParaRPr lang="ru-RU" altLang="ru-RU" sz="2000" b="1" dirty="0">
              <a:solidFill>
                <a:srgbClr val="401B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791390"/>
              </p:ext>
            </p:extLst>
          </p:nvPr>
        </p:nvGraphicFramePr>
        <p:xfrm>
          <a:off x="179512" y="2008416"/>
          <a:ext cx="8568952" cy="1852632"/>
        </p:xfrm>
        <a:graphic>
          <a:graphicData uri="http://schemas.openxmlformats.org/drawingml/2006/table">
            <a:tbl>
              <a:tblPr/>
              <a:tblGrid>
                <a:gridCol w="4176464">
                  <a:extLst>
                    <a:ext uri="{9D8B030D-6E8A-4147-A177-3AD203B41FA5}">
                      <a16:colId xmlns:a16="http://schemas.microsoft.com/office/drawing/2014/main" val="568400459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418087828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947736219"/>
                    </a:ext>
                  </a:extLst>
                </a:gridCol>
              </a:tblGrid>
              <a:tr h="66786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Подробную информацию можно получить </a:t>
                      </a:r>
                    </a:p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следующим реквизитам: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131535"/>
                  </a:ext>
                </a:extLst>
              </a:tr>
              <a:tr h="1184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Абакан,</a:t>
                      </a:r>
                      <a:b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пр-кт Дружбы Народов, 2а, </a:t>
                      </a:r>
                      <a:endParaRPr lang="ru-RU" sz="20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этаж, </a:t>
                      </a: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 </a:t>
                      </a:r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«Мой бизнес»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 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(3902) </a:t>
                      </a: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248-688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 адрес:</a:t>
                      </a:r>
                    </a:p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nogfrh@mail.ru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5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12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636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1699</Words>
  <Application>Microsoft Office PowerPoint</Application>
  <PresentationFormat>Экран (4:3)</PresentationFormat>
  <Paragraphs>319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ОСНОВНОЕ НАПРАВЛЕНИЕ ДЕЯТЕЛЬНОСТИ – предоставление микрозаймов СМСП и самозанятым НО «Гарантийный фонд – МКК Хакасии»</vt:lpstr>
      <vt:lpstr>Микрозаймы</vt:lpstr>
      <vt:lpstr>Микрозаймы</vt:lpstr>
      <vt:lpstr>Микрозаймы</vt:lpstr>
      <vt:lpstr>Микрозаймы</vt:lpstr>
      <vt:lpstr>Микрозаймы</vt:lpstr>
      <vt:lpstr>Микрозаймы</vt:lpstr>
      <vt:lpstr>Микрозаймы</vt:lpstr>
      <vt:lpstr>Микрозаймы</vt:lpstr>
      <vt:lpstr>Микрозаймы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</dc:title>
  <dc:creator>Пользователь Windows</dc:creator>
  <cp:lastModifiedBy>днс</cp:lastModifiedBy>
  <cp:revision>294</cp:revision>
  <cp:lastPrinted>2020-09-02T15:52:18Z</cp:lastPrinted>
  <dcterms:created xsi:type="dcterms:W3CDTF">2020-08-26T17:28:43Z</dcterms:created>
  <dcterms:modified xsi:type="dcterms:W3CDTF">2022-03-25T08:42:39Z</dcterms:modified>
</cp:coreProperties>
</file>