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eg"/>
  <Override PartName="/ppt/media/image5.jpg" ContentType="image/jpeg"/>
  <Override PartName="/ppt/media/image6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16.jpg" ContentType="image/jpeg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media/image37.jpg" ContentType="image/jpeg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4" r:id="rId9"/>
  </p:sldIdLst>
  <p:sldSz cx="9906000" cy="6858000" type="A4"/>
  <p:notesSz cx="9906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192"/>
    <a:srgbClr val="00BEDB"/>
    <a:srgbClr val="005EAA"/>
    <a:srgbClr val="A9E7F1"/>
    <a:srgbClr val="7395C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28" autoAdjust="0"/>
    <p:restoredTop sz="94685" autoAdjust="0"/>
  </p:normalViewPr>
  <p:slideViewPr>
    <p:cSldViewPr>
      <p:cViewPr varScale="1">
        <p:scale>
          <a:sx n="105" d="100"/>
          <a:sy n="105" d="100"/>
        </p:scale>
        <p:origin x="1770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05B07B-6872-40F0-9CBE-FFAF9ACDE89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D6B7CE5-20D9-4EC9-A5C5-7968F58B01FE}">
      <dgm:prSet/>
      <dgm:spPr/>
      <dgm:t>
        <a:bodyPr/>
        <a:lstStyle/>
        <a:p>
          <a:pPr rtl="0"/>
          <a:r>
            <a:rPr lang="ru-RU" dirty="0" smtClean="0"/>
            <a:t>воспитывать в детях нравственность, патриотизм, любовь к родине и истории,  уважение к старшим</a:t>
          </a:r>
          <a:endParaRPr lang="ru-RU" dirty="0"/>
        </a:p>
      </dgm:t>
    </dgm:pt>
    <dgm:pt modelId="{7064773C-8FE5-43F0-8FEA-CA02F33E06E6}" type="parTrans" cxnId="{897928A1-669F-4402-9D12-A3FF1A2F91CA}">
      <dgm:prSet/>
      <dgm:spPr/>
      <dgm:t>
        <a:bodyPr/>
        <a:lstStyle/>
        <a:p>
          <a:endParaRPr lang="ru-RU"/>
        </a:p>
      </dgm:t>
    </dgm:pt>
    <dgm:pt modelId="{55E6FF8E-E1DE-4B91-A772-8A4F714310A5}" type="sibTrans" cxnId="{897928A1-669F-4402-9D12-A3FF1A2F91CA}">
      <dgm:prSet/>
      <dgm:spPr/>
      <dgm:t>
        <a:bodyPr/>
        <a:lstStyle/>
        <a:p>
          <a:endParaRPr lang="ru-RU"/>
        </a:p>
      </dgm:t>
    </dgm:pt>
    <dgm:pt modelId="{8A468176-A4EE-4A7D-928E-8E973B46D61C}" type="pres">
      <dgm:prSet presAssocID="{DC05B07B-6872-40F0-9CBE-FFAF9ACDE8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E9193F-DC84-4417-B8B5-15F564F4C8EB}" type="pres">
      <dgm:prSet presAssocID="{5D6B7CE5-20D9-4EC9-A5C5-7968F58B01FE}" presName="parentText" presStyleLbl="node1" presStyleIdx="0" presStyleCnt="1" custLinFactNeighborX="0" custLinFactNeighborY="245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7928A1-669F-4402-9D12-A3FF1A2F91CA}" srcId="{DC05B07B-6872-40F0-9CBE-FFAF9ACDE899}" destId="{5D6B7CE5-20D9-4EC9-A5C5-7968F58B01FE}" srcOrd="0" destOrd="0" parTransId="{7064773C-8FE5-43F0-8FEA-CA02F33E06E6}" sibTransId="{55E6FF8E-E1DE-4B91-A772-8A4F714310A5}"/>
    <dgm:cxn modelId="{8B5B4548-FF24-4E97-B798-4D078C751C5D}" type="presOf" srcId="{5D6B7CE5-20D9-4EC9-A5C5-7968F58B01FE}" destId="{9BE9193F-DC84-4417-B8B5-15F564F4C8EB}" srcOrd="0" destOrd="0" presId="urn:microsoft.com/office/officeart/2005/8/layout/vList2"/>
    <dgm:cxn modelId="{69315F0B-7F2A-4713-A3DE-8B03179811DA}" type="presOf" srcId="{DC05B07B-6872-40F0-9CBE-FFAF9ACDE899}" destId="{8A468176-A4EE-4A7D-928E-8E973B46D61C}" srcOrd="0" destOrd="0" presId="urn:microsoft.com/office/officeart/2005/8/layout/vList2"/>
    <dgm:cxn modelId="{C4D46AD7-302D-409D-8FE3-743367F9821F}" type="presParOf" srcId="{8A468176-A4EE-4A7D-928E-8E973B46D61C}" destId="{9BE9193F-DC84-4417-B8B5-15F564F4C8E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C5BE1E-4DDE-42D7-BB86-AA65185494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EB8F8A9-71DD-470C-96DA-602FBF5EDC56}">
      <dgm:prSet custT="1"/>
      <dgm:spPr/>
      <dgm:t>
        <a:bodyPr/>
        <a:lstStyle/>
        <a:p>
          <a:pPr rtl="0"/>
          <a:r>
            <a:rPr lang="ru-RU" sz="1400" dirty="0" smtClean="0"/>
            <a:t>прививать культуру, формировать основы здорового образа жизни</a:t>
          </a:r>
          <a:endParaRPr lang="ru-RU" sz="1400" dirty="0"/>
        </a:p>
      </dgm:t>
    </dgm:pt>
    <dgm:pt modelId="{165FA1BA-3FE5-4F9F-9D60-265E0DD8165E}" type="parTrans" cxnId="{5B635C4E-496E-453C-BFB7-789254E16B43}">
      <dgm:prSet/>
      <dgm:spPr/>
      <dgm:t>
        <a:bodyPr/>
        <a:lstStyle/>
        <a:p>
          <a:endParaRPr lang="ru-RU"/>
        </a:p>
      </dgm:t>
    </dgm:pt>
    <dgm:pt modelId="{73E29686-5B90-4C29-A49C-7BD04E726DC1}" type="sibTrans" cxnId="{5B635C4E-496E-453C-BFB7-789254E16B43}">
      <dgm:prSet/>
      <dgm:spPr/>
      <dgm:t>
        <a:bodyPr/>
        <a:lstStyle/>
        <a:p>
          <a:endParaRPr lang="ru-RU"/>
        </a:p>
      </dgm:t>
    </dgm:pt>
    <dgm:pt modelId="{F876A0C9-DE12-4962-98DC-80BA2859A29B}" type="pres">
      <dgm:prSet presAssocID="{48C5BE1E-4DDE-42D7-BB86-AA65185494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ACF1C4-9856-487B-8526-98F66CF600DB}" type="pres">
      <dgm:prSet presAssocID="{DEB8F8A9-71DD-470C-96DA-602FBF5EDC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635C4E-496E-453C-BFB7-789254E16B43}" srcId="{48C5BE1E-4DDE-42D7-BB86-AA65185494C4}" destId="{DEB8F8A9-71DD-470C-96DA-602FBF5EDC56}" srcOrd="0" destOrd="0" parTransId="{165FA1BA-3FE5-4F9F-9D60-265E0DD8165E}" sibTransId="{73E29686-5B90-4C29-A49C-7BD04E726DC1}"/>
    <dgm:cxn modelId="{C72294A4-94F2-41B7-9735-56903E1C25A7}" type="presOf" srcId="{DEB8F8A9-71DD-470C-96DA-602FBF5EDC56}" destId="{A8ACF1C4-9856-487B-8526-98F66CF600DB}" srcOrd="0" destOrd="0" presId="urn:microsoft.com/office/officeart/2005/8/layout/vList2"/>
    <dgm:cxn modelId="{95839DB5-4461-4188-9788-BE7ECA870157}" type="presOf" srcId="{48C5BE1E-4DDE-42D7-BB86-AA65185494C4}" destId="{F876A0C9-DE12-4962-98DC-80BA2859A29B}" srcOrd="0" destOrd="0" presId="urn:microsoft.com/office/officeart/2005/8/layout/vList2"/>
    <dgm:cxn modelId="{F4461EFB-09B9-4EEF-9E59-182432F466A2}" type="presParOf" srcId="{F876A0C9-DE12-4962-98DC-80BA2859A29B}" destId="{A8ACF1C4-9856-487B-8526-98F66CF600D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ADE130-1EA6-46AF-9356-15B1163F96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C149F8-AB43-49BD-A316-88DB7D31C107}">
      <dgm:prSet custT="1"/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/>
            <a:t>повышать вовлеченность молодежи в занятия физической культурой и спортом</a:t>
          </a:r>
        </a:p>
        <a:p>
          <a:pPr lvl="0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dirty="0"/>
        </a:p>
      </dgm:t>
    </dgm:pt>
    <dgm:pt modelId="{29DFB683-5570-4708-B63A-89310497F9AE}" type="parTrans" cxnId="{FA9E73CA-80EB-45EF-9488-4030D013B7CE}">
      <dgm:prSet/>
      <dgm:spPr/>
      <dgm:t>
        <a:bodyPr/>
        <a:lstStyle/>
        <a:p>
          <a:endParaRPr lang="ru-RU"/>
        </a:p>
      </dgm:t>
    </dgm:pt>
    <dgm:pt modelId="{714D6106-2714-4FA9-B878-1101CC248FB0}" type="sibTrans" cxnId="{FA9E73CA-80EB-45EF-9488-4030D013B7CE}">
      <dgm:prSet/>
      <dgm:spPr/>
      <dgm:t>
        <a:bodyPr/>
        <a:lstStyle/>
        <a:p>
          <a:endParaRPr lang="ru-RU"/>
        </a:p>
      </dgm:t>
    </dgm:pt>
    <dgm:pt modelId="{77BE9AB1-D12E-47D5-9B21-1A3545A7A88C}">
      <dgm:prSet custT="1"/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/>
            <a:t>обеспечивать доступность востребованных в будущем навыков (программирование, информатика, математика, иностранных языков и т.д.) </a:t>
          </a:r>
        </a:p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dirty="0"/>
        </a:p>
      </dgm:t>
    </dgm:pt>
    <dgm:pt modelId="{2608F2FC-5021-49A2-8B77-8F9795621851}" type="parTrans" cxnId="{85FC7D94-A69F-4FD3-86E5-AAD80332F87D}">
      <dgm:prSet/>
      <dgm:spPr/>
      <dgm:t>
        <a:bodyPr/>
        <a:lstStyle/>
        <a:p>
          <a:endParaRPr lang="ru-RU"/>
        </a:p>
      </dgm:t>
    </dgm:pt>
    <dgm:pt modelId="{5D84CD51-CC2E-4B86-A586-60D8BC6B5390}" type="sibTrans" cxnId="{85FC7D94-A69F-4FD3-86E5-AAD80332F87D}">
      <dgm:prSet/>
      <dgm:spPr/>
      <dgm:t>
        <a:bodyPr/>
        <a:lstStyle/>
        <a:p>
          <a:endParaRPr lang="ru-RU"/>
        </a:p>
      </dgm:t>
    </dgm:pt>
    <dgm:pt modelId="{5AB8BBC5-C403-41B9-9AD0-EE980D9F0491}">
      <dgm:prSet/>
      <dgm:spPr/>
      <dgm:t>
        <a:bodyPr/>
        <a:lstStyle/>
        <a:p>
          <a:pPr rtl="0"/>
          <a:endParaRPr lang="ru-RU" dirty="0"/>
        </a:p>
      </dgm:t>
    </dgm:pt>
    <dgm:pt modelId="{BA335BDA-A398-4E57-A274-AF982DB164B2}" type="parTrans" cxnId="{EA4D4C61-B31B-49EF-AB51-52CCB84FA7E0}">
      <dgm:prSet/>
      <dgm:spPr/>
      <dgm:t>
        <a:bodyPr/>
        <a:lstStyle/>
        <a:p>
          <a:endParaRPr lang="ru-RU"/>
        </a:p>
      </dgm:t>
    </dgm:pt>
    <dgm:pt modelId="{1C99FE45-89C5-434E-8962-D44F7C2D0D68}" type="sibTrans" cxnId="{EA4D4C61-B31B-49EF-AB51-52CCB84FA7E0}">
      <dgm:prSet/>
      <dgm:spPr/>
      <dgm:t>
        <a:bodyPr/>
        <a:lstStyle/>
        <a:p>
          <a:endParaRPr lang="ru-RU"/>
        </a:p>
      </dgm:t>
    </dgm:pt>
    <dgm:pt modelId="{FEAD3B28-3089-492F-884A-04631C1B82F7}" type="pres">
      <dgm:prSet presAssocID="{4FADE130-1EA6-46AF-9356-15B1163F96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73CCFF-F7E1-40B3-8430-50AC6204D87B}" type="pres">
      <dgm:prSet presAssocID="{FEC149F8-AB43-49BD-A316-88DB7D31C107}" presName="parentText" presStyleLbl="node1" presStyleIdx="0" presStyleCnt="2" custScaleY="515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31703-61D5-4F43-B8BC-E0EF96A80248}" type="pres">
      <dgm:prSet presAssocID="{714D6106-2714-4FA9-B878-1101CC248FB0}" presName="spacer" presStyleCnt="0"/>
      <dgm:spPr/>
    </dgm:pt>
    <dgm:pt modelId="{3CBBA759-8F43-46E4-93FC-366951D02A79}" type="pres">
      <dgm:prSet presAssocID="{77BE9AB1-D12E-47D5-9B21-1A3545A7A88C}" presName="parentText" presStyleLbl="node1" presStyleIdx="1" presStyleCnt="2" custScaleY="100463" custLinFactNeighborX="320" custLinFactNeighborY="-36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B48421-0F02-47D9-B581-A6661C34FFBD}" type="pres">
      <dgm:prSet presAssocID="{77BE9AB1-D12E-47D5-9B21-1A3545A7A88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328FA2-CBBF-49F1-ADB3-E63E2358010B}" type="presOf" srcId="{5AB8BBC5-C403-41B9-9AD0-EE980D9F0491}" destId="{2CB48421-0F02-47D9-B581-A6661C34FFBD}" srcOrd="0" destOrd="0" presId="urn:microsoft.com/office/officeart/2005/8/layout/vList2"/>
    <dgm:cxn modelId="{F6E09C54-57E1-4550-8109-6AE8AEC25EA1}" type="presOf" srcId="{4FADE130-1EA6-46AF-9356-15B1163F96F0}" destId="{FEAD3B28-3089-492F-884A-04631C1B82F7}" srcOrd="0" destOrd="0" presId="urn:microsoft.com/office/officeart/2005/8/layout/vList2"/>
    <dgm:cxn modelId="{FA9E73CA-80EB-45EF-9488-4030D013B7CE}" srcId="{4FADE130-1EA6-46AF-9356-15B1163F96F0}" destId="{FEC149F8-AB43-49BD-A316-88DB7D31C107}" srcOrd="0" destOrd="0" parTransId="{29DFB683-5570-4708-B63A-89310497F9AE}" sibTransId="{714D6106-2714-4FA9-B878-1101CC248FB0}"/>
    <dgm:cxn modelId="{91C43159-2A47-40D3-83AE-607B7F54E16B}" type="presOf" srcId="{FEC149F8-AB43-49BD-A316-88DB7D31C107}" destId="{5D73CCFF-F7E1-40B3-8430-50AC6204D87B}" srcOrd="0" destOrd="0" presId="urn:microsoft.com/office/officeart/2005/8/layout/vList2"/>
    <dgm:cxn modelId="{85FC7D94-A69F-4FD3-86E5-AAD80332F87D}" srcId="{4FADE130-1EA6-46AF-9356-15B1163F96F0}" destId="{77BE9AB1-D12E-47D5-9B21-1A3545A7A88C}" srcOrd="1" destOrd="0" parTransId="{2608F2FC-5021-49A2-8B77-8F9795621851}" sibTransId="{5D84CD51-CC2E-4B86-A586-60D8BC6B5390}"/>
    <dgm:cxn modelId="{EA4D4C61-B31B-49EF-AB51-52CCB84FA7E0}" srcId="{77BE9AB1-D12E-47D5-9B21-1A3545A7A88C}" destId="{5AB8BBC5-C403-41B9-9AD0-EE980D9F0491}" srcOrd="0" destOrd="0" parTransId="{BA335BDA-A398-4E57-A274-AF982DB164B2}" sibTransId="{1C99FE45-89C5-434E-8962-D44F7C2D0D68}"/>
    <dgm:cxn modelId="{22AA462C-B56F-43CB-BEB1-75FF80496497}" type="presOf" srcId="{77BE9AB1-D12E-47D5-9B21-1A3545A7A88C}" destId="{3CBBA759-8F43-46E4-93FC-366951D02A79}" srcOrd="0" destOrd="0" presId="urn:microsoft.com/office/officeart/2005/8/layout/vList2"/>
    <dgm:cxn modelId="{A729EE9A-6FB2-495C-BAF6-AE6E1F2951B9}" type="presParOf" srcId="{FEAD3B28-3089-492F-884A-04631C1B82F7}" destId="{5D73CCFF-F7E1-40B3-8430-50AC6204D87B}" srcOrd="0" destOrd="0" presId="urn:microsoft.com/office/officeart/2005/8/layout/vList2"/>
    <dgm:cxn modelId="{6A21340B-C8B1-4F3C-AC4C-FC786F32DFF1}" type="presParOf" srcId="{FEAD3B28-3089-492F-884A-04631C1B82F7}" destId="{72131703-61D5-4F43-B8BC-E0EF96A80248}" srcOrd="1" destOrd="0" presId="urn:microsoft.com/office/officeart/2005/8/layout/vList2"/>
    <dgm:cxn modelId="{4386E77A-5D25-425E-8E72-1B4FCCE045AA}" type="presParOf" srcId="{FEAD3B28-3089-492F-884A-04631C1B82F7}" destId="{3CBBA759-8F43-46E4-93FC-366951D02A79}" srcOrd="2" destOrd="0" presId="urn:microsoft.com/office/officeart/2005/8/layout/vList2"/>
    <dgm:cxn modelId="{03FA36AD-3709-4A60-BE09-A4DA8743471C}" type="presParOf" srcId="{FEAD3B28-3089-492F-884A-04631C1B82F7}" destId="{2CB48421-0F02-47D9-B581-A6661C34FFB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D1CBA7-F19D-4FEB-9608-8066261ADA4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E6A20D-E96C-488F-9EFB-7F22087B3B4D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000" dirty="0" smtClean="0"/>
            <a:t>НЕДОСТАТОЧНЫЙ ОБЩЕСТВЕННЫЙ КОНТРОЛЬ ЗА ДЕЯТЕЛЬНОСТЬЮ МОЛОДЕЖНЫХ ЦЕНТРОВ </a:t>
          </a:r>
          <a:endParaRPr lang="ru-RU" sz="1000" dirty="0"/>
        </a:p>
      </dgm:t>
    </dgm:pt>
    <dgm:pt modelId="{0D9902BE-D1F4-4D3C-BD68-9E22379A21AB}" type="parTrans" cxnId="{15B78F81-A2A2-44F2-9EBF-AB55839811C3}">
      <dgm:prSet/>
      <dgm:spPr/>
      <dgm:t>
        <a:bodyPr/>
        <a:lstStyle/>
        <a:p>
          <a:endParaRPr lang="ru-RU" sz="1000"/>
        </a:p>
      </dgm:t>
    </dgm:pt>
    <dgm:pt modelId="{8730C703-6B2B-46EB-9E02-BA90041DF43D}" type="sibTrans" cxnId="{15B78F81-A2A2-44F2-9EBF-AB55839811C3}">
      <dgm:prSet/>
      <dgm:spPr/>
      <dgm:t>
        <a:bodyPr/>
        <a:lstStyle/>
        <a:p>
          <a:endParaRPr lang="ru-RU" sz="1000"/>
        </a:p>
      </dgm:t>
    </dgm:pt>
    <dgm:pt modelId="{C4B9074C-BDB0-4FCA-A8DA-5885F388DCAA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000" smtClean="0"/>
            <a:t>ПРОБЛЕМА ВЫСОКОЙ СТОИМОСТИ ЗАНЯТИЙ В ЦЕНТРАХ ДЛЯ ДЕТЕЙ ИЗ МАЛООБЕСПЕЧЕННЫХ СЕМЕЙДОСТУПНОСТИ</a:t>
          </a:r>
          <a:endParaRPr lang="ru-RU" sz="1000"/>
        </a:p>
      </dgm:t>
    </dgm:pt>
    <dgm:pt modelId="{B77C63D3-3C62-4772-8527-31202893BCED}" type="parTrans" cxnId="{0B271885-950F-4C80-BFD3-36235D0A828D}">
      <dgm:prSet/>
      <dgm:spPr/>
      <dgm:t>
        <a:bodyPr/>
        <a:lstStyle/>
        <a:p>
          <a:endParaRPr lang="ru-RU" sz="1000"/>
        </a:p>
      </dgm:t>
    </dgm:pt>
    <dgm:pt modelId="{E17C9760-6755-4DDA-AECE-7089AD5331A4}" type="sibTrans" cxnId="{0B271885-950F-4C80-BFD3-36235D0A828D}">
      <dgm:prSet/>
      <dgm:spPr/>
      <dgm:t>
        <a:bodyPr/>
        <a:lstStyle/>
        <a:p>
          <a:endParaRPr lang="ru-RU" sz="1000"/>
        </a:p>
      </dgm:t>
    </dgm:pt>
    <dgm:pt modelId="{41945A16-B32F-47A4-AC60-8D944C26D262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000" dirty="0" smtClean="0"/>
            <a:t>НЕПРОЗРАЧНОСТЬ СИСТЕМЫ ВЫДЕЛЕНИЯ ПОМЕЩЕНИЙ ДЛЯ ОРГАНИЗАЦИЙ ДОСУГОВЫХ ЦЕНТРОВ ДЛЯ ДЕТЕЙ И МОЛОЖЕЖИ</a:t>
          </a:r>
          <a:endParaRPr lang="ru-RU" sz="1000" dirty="0"/>
        </a:p>
      </dgm:t>
    </dgm:pt>
    <dgm:pt modelId="{9311C2ED-D3F8-4814-9FF5-BD452B42C5AD}" type="parTrans" cxnId="{D8E1A216-1D86-453F-B8CC-8B23985A9761}">
      <dgm:prSet/>
      <dgm:spPr/>
      <dgm:t>
        <a:bodyPr/>
        <a:lstStyle/>
        <a:p>
          <a:endParaRPr lang="ru-RU" sz="1000"/>
        </a:p>
      </dgm:t>
    </dgm:pt>
    <dgm:pt modelId="{37B7CA07-D9D0-413B-8D43-B278D55A69ED}" type="sibTrans" cxnId="{D8E1A216-1D86-453F-B8CC-8B23985A9761}">
      <dgm:prSet/>
      <dgm:spPr/>
      <dgm:t>
        <a:bodyPr/>
        <a:lstStyle/>
        <a:p>
          <a:endParaRPr lang="ru-RU" sz="1000"/>
        </a:p>
      </dgm:t>
    </dgm:pt>
    <dgm:pt modelId="{2FF4A915-9769-4C5C-BD63-5ACFE74359C7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000" dirty="0" smtClean="0"/>
            <a:t>ВЫСОКАЯ СТОИМОСТЬ ПЕРВОНОЧАЛЬНЫХ ВЛОЖЕНИЙ И ПРЕДПРИНИМАТЕЛЬСКИЕ РИСКИ ДЛЯ ОРГАНИЗАЦИИ МОЛОДЕЖНЫХ ЦЕНТРОВ СОБСТВЕННЫМИ СИЛАМИ ПРЕДПРИНИМАТЕЛЕЙ  </a:t>
          </a:r>
          <a:endParaRPr lang="ru-RU" sz="1000" dirty="0"/>
        </a:p>
      </dgm:t>
    </dgm:pt>
    <dgm:pt modelId="{746E6A81-26CD-4A41-9F19-8AC204675F47}" type="parTrans" cxnId="{B19FCBD3-470A-42CA-A9A9-0E70B5B194B6}">
      <dgm:prSet/>
      <dgm:spPr/>
      <dgm:t>
        <a:bodyPr/>
        <a:lstStyle/>
        <a:p>
          <a:endParaRPr lang="ru-RU" sz="1000"/>
        </a:p>
      </dgm:t>
    </dgm:pt>
    <dgm:pt modelId="{DAAC5BA3-4F2A-4ECA-9E6E-B936046A777C}" type="sibTrans" cxnId="{B19FCBD3-470A-42CA-A9A9-0E70B5B194B6}">
      <dgm:prSet/>
      <dgm:spPr/>
      <dgm:t>
        <a:bodyPr/>
        <a:lstStyle/>
        <a:p>
          <a:endParaRPr lang="ru-RU" sz="1000"/>
        </a:p>
      </dgm:t>
    </dgm:pt>
    <dgm:pt modelId="{EA5F1065-65D6-47F0-833A-73FE054B4CD5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000" dirty="0" smtClean="0"/>
            <a:t>ДЕФИЦИТ ИНФРАСТРУКТУРЫ  ДЛЯ ДЕТСКОГО СПОРТА, ДОСУГА И РАЗВИТИЯ В ШАГОВОЙ ДОСТУПНОСТИ </a:t>
          </a:r>
        </a:p>
        <a:p>
          <a:pPr rtl="0"/>
          <a:r>
            <a:rPr lang="ru-RU" sz="1000" dirty="0" smtClean="0"/>
            <a:t>ОСОБЕННО В ЛЕТНИЙ ПЕРИОД</a:t>
          </a:r>
          <a:endParaRPr lang="ru-RU" sz="1000" dirty="0"/>
        </a:p>
      </dgm:t>
    </dgm:pt>
    <dgm:pt modelId="{214AB1B5-A833-47BE-B17B-306DEFC95604}" type="parTrans" cxnId="{01E8E0A5-E3BD-4569-BCEB-529B8E9B6FC6}">
      <dgm:prSet/>
      <dgm:spPr/>
      <dgm:t>
        <a:bodyPr/>
        <a:lstStyle/>
        <a:p>
          <a:endParaRPr lang="ru-RU" sz="1000"/>
        </a:p>
      </dgm:t>
    </dgm:pt>
    <dgm:pt modelId="{37C06E8F-5AD6-47A9-9C1F-AA22ECADF3E3}" type="sibTrans" cxnId="{01E8E0A5-E3BD-4569-BCEB-529B8E9B6FC6}">
      <dgm:prSet/>
      <dgm:spPr>
        <a:solidFill>
          <a:srgbClr val="034192"/>
        </a:solidFill>
        <a:ln>
          <a:solidFill>
            <a:srgbClr val="1F497D"/>
          </a:solidFill>
        </a:ln>
      </dgm:spPr>
      <dgm:t>
        <a:bodyPr/>
        <a:lstStyle/>
        <a:p>
          <a:endParaRPr lang="ru-RU" sz="1000"/>
        </a:p>
      </dgm:t>
    </dgm:pt>
    <dgm:pt modelId="{2C20FDD1-A43E-46F5-9B56-9D20E2A2AA3F}" type="pres">
      <dgm:prSet presAssocID="{CDD1CBA7-F19D-4FEB-9608-8066261ADA4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EC38E6-043B-49FD-BC9C-5B41EBC110F5}" type="pres">
      <dgm:prSet presAssocID="{EA5F1065-65D6-47F0-833A-73FE054B4CD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FD1D9F-8B27-4186-93B1-28A4516DAEDD}" type="pres">
      <dgm:prSet presAssocID="{EA5F1065-65D6-47F0-833A-73FE054B4CD5}" presName="spNode" presStyleCnt="0"/>
      <dgm:spPr/>
    </dgm:pt>
    <dgm:pt modelId="{F48265F5-284A-4D57-884F-4D637566D0B9}" type="pres">
      <dgm:prSet presAssocID="{37C06E8F-5AD6-47A9-9C1F-AA22ECADF3E3}" presName="sibTrans" presStyleLbl="sibTrans1D1" presStyleIdx="0" presStyleCnt="5"/>
      <dgm:spPr/>
      <dgm:t>
        <a:bodyPr/>
        <a:lstStyle/>
        <a:p>
          <a:endParaRPr lang="ru-RU"/>
        </a:p>
      </dgm:t>
    </dgm:pt>
    <dgm:pt modelId="{B488E40E-4952-4017-858A-51B317EF79B7}" type="pres">
      <dgm:prSet presAssocID="{2FE6A20D-E96C-488F-9EFB-7F22087B3B4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C0335-78AE-40E2-9C89-3100C882AFD9}" type="pres">
      <dgm:prSet presAssocID="{2FE6A20D-E96C-488F-9EFB-7F22087B3B4D}" presName="spNode" presStyleCnt="0"/>
      <dgm:spPr/>
    </dgm:pt>
    <dgm:pt modelId="{F5C2A8E8-C43F-44CE-A75A-D98AD66B5037}" type="pres">
      <dgm:prSet presAssocID="{8730C703-6B2B-46EB-9E02-BA90041DF43D}" presName="sibTrans" presStyleLbl="sibTrans1D1" presStyleIdx="1" presStyleCnt="5"/>
      <dgm:spPr/>
      <dgm:t>
        <a:bodyPr/>
        <a:lstStyle/>
        <a:p>
          <a:endParaRPr lang="ru-RU"/>
        </a:p>
      </dgm:t>
    </dgm:pt>
    <dgm:pt modelId="{531F7D3C-0D7E-48A1-8F5D-EE8367E00E36}" type="pres">
      <dgm:prSet presAssocID="{C4B9074C-BDB0-4FCA-A8DA-5885F388DCA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42F5C-2C1A-4043-9295-546BBDDE7347}" type="pres">
      <dgm:prSet presAssocID="{C4B9074C-BDB0-4FCA-A8DA-5885F388DCAA}" presName="spNode" presStyleCnt="0"/>
      <dgm:spPr/>
    </dgm:pt>
    <dgm:pt modelId="{13710753-5B5C-4D0D-880C-299DB5F44039}" type="pres">
      <dgm:prSet presAssocID="{E17C9760-6755-4DDA-AECE-7089AD5331A4}" presName="sibTrans" presStyleLbl="sibTrans1D1" presStyleIdx="2" presStyleCnt="5"/>
      <dgm:spPr/>
      <dgm:t>
        <a:bodyPr/>
        <a:lstStyle/>
        <a:p>
          <a:endParaRPr lang="ru-RU"/>
        </a:p>
      </dgm:t>
    </dgm:pt>
    <dgm:pt modelId="{5649682D-299F-4ABA-B42B-AA743D8472FE}" type="pres">
      <dgm:prSet presAssocID="{41945A16-B32F-47A4-AC60-8D944C26D26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5E751-D912-4B2B-95FC-46507EC9D7A8}" type="pres">
      <dgm:prSet presAssocID="{41945A16-B32F-47A4-AC60-8D944C26D262}" presName="spNode" presStyleCnt="0"/>
      <dgm:spPr/>
    </dgm:pt>
    <dgm:pt modelId="{3970CCFD-182D-4F1C-8448-D6830C5DB897}" type="pres">
      <dgm:prSet presAssocID="{37B7CA07-D9D0-413B-8D43-B278D55A69ED}" presName="sibTrans" presStyleLbl="sibTrans1D1" presStyleIdx="3" presStyleCnt="5"/>
      <dgm:spPr/>
      <dgm:t>
        <a:bodyPr/>
        <a:lstStyle/>
        <a:p>
          <a:endParaRPr lang="ru-RU"/>
        </a:p>
      </dgm:t>
    </dgm:pt>
    <dgm:pt modelId="{180A3CB3-9360-4363-B7E3-45DF08DDDF14}" type="pres">
      <dgm:prSet presAssocID="{2FF4A915-9769-4C5C-BD63-5ACFE74359C7}" presName="node" presStyleLbl="node1" presStyleIdx="4" presStyleCnt="5" custScaleY="139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05438-9E96-4567-8CA5-3A80920A2DA5}" type="pres">
      <dgm:prSet presAssocID="{2FF4A915-9769-4C5C-BD63-5ACFE74359C7}" presName="spNode" presStyleCnt="0"/>
      <dgm:spPr/>
    </dgm:pt>
    <dgm:pt modelId="{D53529AE-2148-4E3C-A8A6-8003D8C5BF17}" type="pres">
      <dgm:prSet presAssocID="{DAAC5BA3-4F2A-4ECA-9E6E-B936046A777C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F4137A64-577E-4A41-B61D-60CBB499682F}" type="presOf" srcId="{37B7CA07-D9D0-413B-8D43-B278D55A69ED}" destId="{3970CCFD-182D-4F1C-8448-D6830C5DB897}" srcOrd="0" destOrd="0" presId="urn:microsoft.com/office/officeart/2005/8/layout/cycle6"/>
    <dgm:cxn modelId="{75094261-C81E-4F49-B966-F69CB84E0314}" type="presOf" srcId="{C4B9074C-BDB0-4FCA-A8DA-5885F388DCAA}" destId="{531F7D3C-0D7E-48A1-8F5D-EE8367E00E36}" srcOrd="0" destOrd="0" presId="urn:microsoft.com/office/officeart/2005/8/layout/cycle6"/>
    <dgm:cxn modelId="{046403D0-C628-46EC-AB07-4A9FB27229AF}" type="presOf" srcId="{41945A16-B32F-47A4-AC60-8D944C26D262}" destId="{5649682D-299F-4ABA-B42B-AA743D8472FE}" srcOrd="0" destOrd="0" presId="urn:microsoft.com/office/officeart/2005/8/layout/cycle6"/>
    <dgm:cxn modelId="{BE26D250-90D6-4B25-B376-F9C333F13DB1}" type="presOf" srcId="{8730C703-6B2B-46EB-9E02-BA90041DF43D}" destId="{F5C2A8E8-C43F-44CE-A75A-D98AD66B5037}" srcOrd="0" destOrd="0" presId="urn:microsoft.com/office/officeart/2005/8/layout/cycle6"/>
    <dgm:cxn modelId="{B19FCBD3-470A-42CA-A9A9-0E70B5B194B6}" srcId="{CDD1CBA7-F19D-4FEB-9608-8066261ADA40}" destId="{2FF4A915-9769-4C5C-BD63-5ACFE74359C7}" srcOrd="4" destOrd="0" parTransId="{746E6A81-26CD-4A41-9F19-8AC204675F47}" sibTransId="{DAAC5BA3-4F2A-4ECA-9E6E-B936046A777C}"/>
    <dgm:cxn modelId="{29AA0390-F9FE-47BC-850E-1FD681DD1656}" type="presOf" srcId="{EA5F1065-65D6-47F0-833A-73FE054B4CD5}" destId="{80EC38E6-043B-49FD-BC9C-5B41EBC110F5}" srcOrd="0" destOrd="0" presId="urn:microsoft.com/office/officeart/2005/8/layout/cycle6"/>
    <dgm:cxn modelId="{12AFAB3D-344E-4CF7-A074-2A749B4C9080}" type="presOf" srcId="{E17C9760-6755-4DDA-AECE-7089AD5331A4}" destId="{13710753-5B5C-4D0D-880C-299DB5F44039}" srcOrd="0" destOrd="0" presId="urn:microsoft.com/office/officeart/2005/8/layout/cycle6"/>
    <dgm:cxn modelId="{641641D8-2382-4F2C-B5D3-D3F2F50F913C}" type="presOf" srcId="{CDD1CBA7-F19D-4FEB-9608-8066261ADA40}" destId="{2C20FDD1-A43E-46F5-9B56-9D20E2A2AA3F}" srcOrd="0" destOrd="0" presId="urn:microsoft.com/office/officeart/2005/8/layout/cycle6"/>
    <dgm:cxn modelId="{15B78F81-A2A2-44F2-9EBF-AB55839811C3}" srcId="{CDD1CBA7-F19D-4FEB-9608-8066261ADA40}" destId="{2FE6A20D-E96C-488F-9EFB-7F22087B3B4D}" srcOrd="1" destOrd="0" parTransId="{0D9902BE-D1F4-4D3C-BD68-9E22379A21AB}" sibTransId="{8730C703-6B2B-46EB-9E02-BA90041DF43D}"/>
    <dgm:cxn modelId="{0B271885-950F-4C80-BFD3-36235D0A828D}" srcId="{CDD1CBA7-F19D-4FEB-9608-8066261ADA40}" destId="{C4B9074C-BDB0-4FCA-A8DA-5885F388DCAA}" srcOrd="2" destOrd="0" parTransId="{B77C63D3-3C62-4772-8527-31202893BCED}" sibTransId="{E17C9760-6755-4DDA-AECE-7089AD5331A4}"/>
    <dgm:cxn modelId="{D8E1A216-1D86-453F-B8CC-8B23985A9761}" srcId="{CDD1CBA7-F19D-4FEB-9608-8066261ADA40}" destId="{41945A16-B32F-47A4-AC60-8D944C26D262}" srcOrd="3" destOrd="0" parTransId="{9311C2ED-D3F8-4814-9FF5-BD452B42C5AD}" sibTransId="{37B7CA07-D9D0-413B-8D43-B278D55A69ED}"/>
    <dgm:cxn modelId="{01E8E0A5-E3BD-4569-BCEB-529B8E9B6FC6}" srcId="{CDD1CBA7-F19D-4FEB-9608-8066261ADA40}" destId="{EA5F1065-65D6-47F0-833A-73FE054B4CD5}" srcOrd="0" destOrd="0" parTransId="{214AB1B5-A833-47BE-B17B-306DEFC95604}" sibTransId="{37C06E8F-5AD6-47A9-9C1F-AA22ECADF3E3}"/>
    <dgm:cxn modelId="{710B1FE3-4535-413B-8CB4-A8431447B1B6}" type="presOf" srcId="{2FE6A20D-E96C-488F-9EFB-7F22087B3B4D}" destId="{B488E40E-4952-4017-858A-51B317EF79B7}" srcOrd="0" destOrd="0" presId="urn:microsoft.com/office/officeart/2005/8/layout/cycle6"/>
    <dgm:cxn modelId="{BACB9415-C3A6-4C9C-90E4-A98287F9E773}" type="presOf" srcId="{2FF4A915-9769-4C5C-BD63-5ACFE74359C7}" destId="{180A3CB3-9360-4363-B7E3-45DF08DDDF14}" srcOrd="0" destOrd="0" presId="urn:microsoft.com/office/officeart/2005/8/layout/cycle6"/>
    <dgm:cxn modelId="{242E4847-EE36-49D5-A7FD-397AAD584B76}" type="presOf" srcId="{37C06E8F-5AD6-47A9-9C1F-AA22ECADF3E3}" destId="{F48265F5-284A-4D57-884F-4D637566D0B9}" srcOrd="0" destOrd="0" presId="urn:microsoft.com/office/officeart/2005/8/layout/cycle6"/>
    <dgm:cxn modelId="{F70C82CF-4278-46A5-8355-62FC6A20FEB9}" type="presOf" srcId="{DAAC5BA3-4F2A-4ECA-9E6E-B936046A777C}" destId="{D53529AE-2148-4E3C-A8A6-8003D8C5BF17}" srcOrd="0" destOrd="0" presId="urn:microsoft.com/office/officeart/2005/8/layout/cycle6"/>
    <dgm:cxn modelId="{34730ECF-4FC3-4E30-8C91-C3810954A60E}" type="presParOf" srcId="{2C20FDD1-A43E-46F5-9B56-9D20E2A2AA3F}" destId="{80EC38E6-043B-49FD-BC9C-5B41EBC110F5}" srcOrd="0" destOrd="0" presId="urn:microsoft.com/office/officeart/2005/8/layout/cycle6"/>
    <dgm:cxn modelId="{D57EF221-0FB8-4EAC-8E5C-61BFB3302946}" type="presParOf" srcId="{2C20FDD1-A43E-46F5-9B56-9D20E2A2AA3F}" destId="{1CFD1D9F-8B27-4186-93B1-28A4516DAEDD}" srcOrd="1" destOrd="0" presId="urn:microsoft.com/office/officeart/2005/8/layout/cycle6"/>
    <dgm:cxn modelId="{3B2F5DF2-8A32-4AEF-8C6D-C4A30D3FF1BD}" type="presParOf" srcId="{2C20FDD1-A43E-46F5-9B56-9D20E2A2AA3F}" destId="{F48265F5-284A-4D57-884F-4D637566D0B9}" srcOrd="2" destOrd="0" presId="urn:microsoft.com/office/officeart/2005/8/layout/cycle6"/>
    <dgm:cxn modelId="{1B0541D5-5D43-4BCE-A4E0-0B310AC75C64}" type="presParOf" srcId="{2C20FDD1-A43E-46F5-9B56-9D20E2A2AA3F}" destId="{B488E40E-4952-4017-858A-51B317EF79B7}" srcOrd="3" destOrd="0" presId="urn:microsoft.com/office/officeart/2005/8/layout/cycle6"/>
    <dgm:cxn modelId="{9B5FADD8-B6B8-4EE9-B71C-61237AEC086A}" type="presParOf" srcId="{2C20FDD1-A43E-46F5-9B56-9D20E2A2AA3F}" destId="{D29C0335-78AE-40E2-9C89-3100C882AFD9}" srcOrd="4" destOrd="0" presId="urn:microsoft.com/office/officeart/2005/8/layout/cycle6"/>
    <dgm:cxn modelId="{A0FAF4DB-A453-4AC5-BB4B-75549A24BF20}" type="presParOf" srcId="{2C20FDD1-A43E-46F5-9B56-9D20E2A2AA3F}" destId="{F5C2A8E8-C43F-44CE-A75A-D98AD66B5037}" srcOrd="5" destOrd="0" presId="urn:microsoft.com/office/officeart/2005/8/layout/cycle6"/>
    <dgm:cxn modelId="{F50B9427-CDF1-4663-8D87-0202F32AA3B8}" type="presParOf" srcId="{2C20FDD1-A43E-46F5-9B56-9D20E2A2AA3F}" destId="{531F7D3C-0D7E-48A1-8F5D-EE8367E00E36}" srcOrd="6" destOrd="0" presId="urn:microsoft.com/office/officeart/2005/8/layout/cycle6"/>
    <dgm:cxn modelId="{7C7A81D6-4886-431B-81B2-3E841003A7DB}" type="presParOf" srcId="{2C20FDD1-A43E-46F5-9B56-9D20E2A2AA3F}" destId="{45F42F5C-2C1A-4043-9295-546BBDDE7347}" srcOrd="7" destOrd="0" presId="urn:microsoft.com/office/officeart/2005/8/layout/cycle6"/>
    <dgm:cxn modelId="{BA01677B-95AC-41AC-AC3D-444A6C819579}" type="presParOf" srcId="{2C20FDD1-A43E-46F5-9B56-9D20E2A2AA3F}" destId="{13710753-5B5C-4D0D-880C-299DB5F44039}" srcOrd="8" destOrd="0" presId="urn:microsoft.com/office/officeart/2005/8/layout/cycle6"/>
    <dgm:cxn modelId="{761165FD-D54B-430B-9DC0-6E1FB969711F}" type="presParOf" srcId="{2C20FDD1-A43E-46F5-9B56-9D20E2A2AA3F}" destId="{5649682D-299F-4ABA-B42B-AA743D8472FE}" srcOrd="9" destOrd="0" presId="urn:microsoft.com/office/officeart/2005/8/layout/cycle6"/>
    <dgm:cxn modelId="{FCF13D26-4B22-4624-9601-77D4A057FA52}" type="presParOf" srcId="{2C20FDD1-A43E-46F5-9B56-9D20E2A2AA3F}" destId="{42A5E751-D912-4B2B-95FC-46507EC9D7A8}" srcOrd="10" destOrd="0" presId="urn:microsoft.com/office/officeart/2005/8/layout/cycle6"/>
    <dgm:cxn modelId="{33D5FB9E-1859-4792-91E2-C88AAD6834CA}" type="presParOf" srcId="{2C20FDD1-A43E-46F5-9B56-9D20E2A2AA3F}" destId="{3970CCFD-182D-4F1C-8448-D6830C5DB897}" srcOrd="11" destOrd="0" presId="urn:microsoft.com/office/officeart/2005/8/layout/cycle6"/>
    <dgm:cxn modelId="{300AA96E-E1EC-4C00-BDFE-6137E541A1C8}" type="presParOf" srcId="{2C20FDD1-A43E-46F5-9B56-9D20E2A2AA3F}" destId="{180A3CB3-9360-4363-B7E3-45DF08DDDF14}" srcOrd="12" destOrd="0" presId="urn:microsoft.com/office/officeart/2005/8/layout/cycle6"/>
    <dgm:cxn modelId="{6F2BE9C4-C039-4978-A05F-360FE62AA897}" type="presParOf" srcId="{2C20FDD1-A43E-46F5-9B56-9D20E2A2AA3F}" destId="{B7905438-9E96-4567-8CA5-3A80920A2DA5}" srcOrd="13" destOrd="0" presId="urn:microsoft.com/office/officeart/2005/8/layout/cycle6"/>
    <dgm:cxn modelId="{066091BA-A3BC-4C9C-AB65-47C0A147DFD2}" type="presParOf" srcId="{2C20FDD1-A43E-46F5-9B56-9D20E2A2AA3F}" destId="{D53529AE-2148-4E3C-A8A6-8003D8C5BF17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18D130-DD97-4927-89D2-076FAEA497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530AEE-9996-496D-B8BB-23C89457CA4F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500" dirty="0" smtClean="0"/>
            <a:t>Обеспечение мест для малоимущих и социально незащищенных семей, которые смогут заниматься бесплатно  (25-50% от общего числа мест)</a:t>
          </a:r>
          <a:endParaRPr lang="ru-RU" sz="1500" dirty="0"/>
        </a:p>
      </dgm:t>
    </dgm:pt>
    <dgm:pt modelId="{A67FFD8B-1344-405E-B8D0-A444BB06D224}" type="parTrans" cxnId="{7A0F4814-86AD-41DE-82F1-9507629E2F98}">
      <dgm:prSet/>
      <dgm:spPr/>
      <dgm:t>
        <a:bodyPr/>
        <a:lstStyle/>
        <a:p>
          <a:endParaRPr lang="ru-RU"/>
        </a:p>
      </dgm:t>
    </dgm:pt>
    <dgm:pt modelId="{DD95A0ED-0FCD-478D-8A89-33D59826BE06}" type="sibTrans" cxnId="{7A0F4814-86AD-41DE-82F1-9507629E2F98}">
      <dgm:prSet/>
      <dgm:spPr/>
      <dgm:t>
        <a:bodyPr/>
        <a:lstStyle/>
        <a:p>
          <a:endParaRPr lang="ru-RU"/>
        </a:p>
      </dgm:t>
    </dgm:pt>
    <dgm:pt modelId="{43473B3F-7C4B-4650-98C4-1376951203C0}" type="pres">
      <dgm:prSet presAssocID="{FA18D130-DD97-4927-89D2-076FAEA497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4FD033-3CF0-49A8-8A9B-6258D169C29E}" type="pres">
      <dgm:prSet presAssocID="{30530AEE-9996-496D-B8BB-23C89457CA4F}" presName="parentText" presStyleLbl="node1" presStyleIdx="0" presStyleCnt="1" custLinFactNeighborX="2219" custLinFactNeighborY="-89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C8D710-479A-4365-A8E7-225F297181B3}" type="presOf" srcId="{FA18D130-DD97-4927-89D2-076FAEA49712}" destId="{43473B3F-7C4B-4650-98C4-1376951203C0}" srcOrd="0" destOrd="0" presId="urn:microsoft.com/office/officeart/2005/8/layout/vList2"/>
    <dgm:cxn modelId="{C006D026-074F-4EEC-B065-FDDEBF5DBE0B}" type="presOf" srcId="{30530AEE-9996-496D-B8BB-23C89457CA4F}" destId="{1C4FD033-3CF0-49A8-8A9B-6258D169C29E}" srcOrd="0" destOrd="0" presId="urn:microsoft.com/office/officeart/2005/8/layout/vList2"/>
    <dgm:cxn modelId="{7A0F4814-86AD-41DE-82F1-9507629E2F98}" srcId="{FA18D130-DD97-4927-89D2-076FAEA49712}" destId="{30530AEE-9996-496D-B8BB-23C89457CA4F}" srcOrd="0" destOrd="0" parTransId="{A67FFD8B-1344-405E-B8D0-A444BB06D224}" sibTransId="{DD95A0ED-0FCD-478D-8A89-33D59826BE06}"/>
    <dgm:cxn modelId="{0DEF97E5-1B3A-4D14-81BE-E0024D902975}" type="presParOf" srcId="{43473B3F-7C4B-4650-98C4-1376951203C0}" destId="{1C4FD033-3CF0-49A8-8A9B-6258D169C2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8994FF-6363-4FC5-B65D-B4825615897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558843-2908-4ED7-BE6F-0B2C90E6BF47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500" dirty="0" smtClean="0"/>
            <a:t>Максимальное  значение платы за занятия, привязанное к средней  зарплате в регионе (например, 5-10 тыс. рублей в месяц) увеличит доступность Центров для разных категорий населения </a:t>
          </a:r>
          <a:endParaRPr lang="ru-RU" sz="1500" dirty="0"/>
        </a:p>
      </dgm:t>
    </dgm:pt>
    <dgm:pt modelId="{CB7BA383-4970-4B29-9E76-F258147DF496}" type="parTrans" cxnId="{43A8BA29-94DF-4DF5-8726-CBA75AFE4E2B}">
      <dgm:prSet/>
      <dgm:spPr/>
      <dgm:t>
        <a:bodyPr/>
        <a:lstStyle/>
        <a:p>
          <a:endParaRPr lang="ru-RU"/>
        </a:p>
      </dgm:t>
    </dgm:pt>
    <dgm:pt modelId="{DC5E4464-64B7-4D1B-B7CB-DD954AACABB7}" type="sibTrans" cxnId="{43A8BA29-94DF-4DF5-8726-CBA75AFE4E2B}">
      <dgm:prSet/>
      <dgm:spPr/>
      <dgm:t>
        <a:bodyPr/>
        <a:lstStyle/>
        <a:p>
          <a:endParaRPr lang="ru-RU"/>
        </a:p>
      </dgm:t>
    </dgm:pt>
    <dgm:pt modelId="{6B9F2066-4F51-4167-B867-D2A678259E9F}" type="pres">
      <dgm:prSet presAssocID="{EC8994FF-6363-4FC5-B65D-B482561589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1B413D-EFE4-4B33-BA32-892E0F785016}" type="pres">
      <dgm:prSet presAssocID="{16558843-2908-4ED7-BE6F-0B2C90E6BF47}" presName="parentText" presStyleLbl="node1" presStyleIdx="0" presStyleCnt="1" custScaleY="74112" custLinFactNeighborY="90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BDB561-9C48-4D89-BA75-EF4EABA431BE}" type="presOf" srcId="{16558843-2908-4ED7-BE6F-0B2C90E6BF47}" destId="{491B413D-EFE4-4B33-BA32-892E0F785016}" srcOrd="0" destOrd="0" presId="urn:microsoft.com/office/officeart/2005/8/layout/vList2"/>
    <dgm:cxn modelId="{E35ECEF7-A97A-42AB-A480-CE30DE61EF2D}" type="presOf" srcId="{EC8994FF-6363-4FC5-B65D-B4825615897B}" destId="{6B9F2066-4F51-4167-B867-D2A678259E9F}" srcOrd="0" destOrd="0" presId="urn:microsoft.com/office/officeart/2005/8/layout/vList2"/>
    <dgm:cxn modelId="{43A8BA29-94DF-4DF5-8726-CBA75AFE4E2B}" srcId="{EC8994FF-6363-4FC5-B65D-B4825615897B}" destId="{16558843-2908-4ED7-BE6F-0B2C90E6BF47}" srcOrd="0" destOrd="0" parTransId="{CB7BA383-4970-4B29-9E76-F258147DF496}" sibTransId="{DC5E4464-64B7-4D1B-B7CB-DD954AACABB7}"/>
    <dgm:cxn modelId="{B34998D4-A91B-4071-A806-43F99E1AA06E}" type="presParOf" srcId="{6B9F2066-4F51-4167-B867-D2A678259E9F}" destId="{491B413D-EFE4-4B33-BA32-892E0F7850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69E3C6-9047-4210-8203-72C34DE27A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39E240-266C-4593-AF64-E814370BA86F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500" dirty="0" smtClean="0"/>
            <a:t>Снижение финансовых издержек для организации-участников. Формирование у организации-участника, за счет бренда Проекта, своей собственной репутации, для привлечения новых воспитанников</a:t>
          </a:r>
          <a:endParaRPr lang="ru-RU" sz="1500" dirty="0"/>
        </a:p>
      </dgm:t>
    </dgm:pt>
    <dgm:pt modelId="{9F97D5B7-7090-47CE-A1BC-B2A4714211FF}" type="parTrans" cxnId="{8A83A937-2C25-4881-B98A-9DA9A0C41485}">
      <dgm:prSet/>
      <dgm:spPr/>
      <dgm:t>
        <a:bodyPr/>
        <a:lstStyle/>
        <a:p>
          <a:endParaRPr lang="ru-RU"/>
        </a:p>
      </dgm:t>
    </dgm:pt>
    <dgm:pt modelId="{4AECC0F5-F169-4D39-BEA4-135E49367F84}" type="sibTrans" cxnId="{8A83A937-2C25-4881-B98A-9DA9A0C41485}">
      <dgm:prSet/>
      <dgm:spPr/>
      <dgm:t>
        <a:bodyPr/>
        <a:lstStyle/>
        <a:p>
          <a:endParaRPr lang="ru-RU"/>
        </a:p>
      </dgm:t>
    </dgm:pt>
    <dgm:pt modelId="{572F3ACF-124E-4905-8901-364E17AEB830}" type="pres">
      <dgm:prSet presAssocID="{0669E3C6-9047-4210-8203-72C34DE27A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F929D7-8A13-4591-B24E-33F72C68A6AA}" type="pres">
      <dgm:prSet presAssocID="{8539E240-266C-4593-AF64-E814370BA86F}" presName="parentText" presStyleLbl="node1" presStyleIdx="0" presStyleCnt="1" custScaleY="3081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4A6C15-BE09-42D8-A038-60D854E406C2}" type="presOf" srcId="{8539E240-266C-4593-AF64-E814370BA86F}" destId="{08F929D7-8A13-4591-B24E-33F72C68A6AA}" srcOrd="0" destOrd="0" presId="urn:microsoft.com/office/officeart/2005/8/layout/vList2"/>
    <dgm:cxn modelId="{D7CBB4D1-DA6B-42D8-B296-CC1B868B0155}" type="presOf" srcId="{0669E3C6-9047-4210-8203-72C34DE27A73}" destId="{572F3ACF-124E-4905-8901-364E17AEB830}" srcOrd="0" destOrd="0" presId="urn:microsoft.com/office/officeart/2005/8/layout/vList2"/>
    <dgm:cxn modelId="{8A83A937-2C25-4881-B98A-9DA9A0C41485}" srcId="{0669E3C6-9047-4210-8203-72C34DE27A73}" destId="{8539E240-266C-4593-AF64-E814370BA86F}" srcOrd="0" destOrd="0" parTransId="{9F97D5B7-7090-47CE-A1BC-B2A4714211FF}" sibTransId="{4AECC0F5-F169-4D39-BEA4-135E49367F84}"/>
    <dgm:cxn modelId="{47F3AC23-BE34-44E7-B031-485EE1966AC2}" type="presParOf" srcId="{572F3ACF-124E-4905-8901-364E17AEB830}" destId="{08F929D7-8A13-4591-B24E-33F72C68A6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1014F7D-DD72-4426-A560-1E6BEE0DE03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74D09C-6804-46E2-BE75-495943976C80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500" dirty="0" smtClean="0"/>
            <a:t>Формирование на базе Центров дворовых сообществ молодежи</a:t>
          </a:r>
          <a:endParaRPr lang="ru-RU" sz="1500" dirty="0"/>
        </a:p>
      </dgm:t>
    </dgm:pt>
    <dgm:pt modelId="{7C57CEB2-9D05-4E74-835A-F94DE30258DB}" type="parTrans" cxnId="{6EE0A02E-4DAF-4BAD-82DE-84DBDE6968E6}">
      <dgm:prSet/>
      <dgm:spPr/>
      <dgm:t>
        <a:bodyPr/>
        <a:lstStyle/>
        <a:p>
          <a:endParaRPr lang="ru-RU"/>
        </a:p>
      </dgm:t>
    </dgm:pt>
    <dgm:pt modelId="{74495A69-E37A-434A-AA3F-1FF6458B8CD4}" type="sibTrans" cxnId="{6EE0A02E-4DAF-4BAD-82DE-84DBDE6968E6}">
      <dgm:prSet/>
      <dgm:spPr/>
      <dgm:t>
        <a:bodyPr/>
        <a:lstStyle/>
        <a:p>
          <a:endParaRPr lang="ru-RU"/>
        </a:p>
      </dgm:t>
    </dgm:pt>
    <dgm:pt modelId="{7F72044D-BE1A-4FE8-9672-8CC9F3195ABA}" type="pres">
      <dgm:prSet presAssocID="{B1014F7D-DD72-4426-A560-1E6BEE0DE0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DB514E-A9AE-4F2C-A41E-585858FCC819}" type="pres">
      <dgm:prSet presAssocID="{D874D09C-6804-46E2-BE75-495943976C80}" presName="parentText" presStyleLbl="node1" presStyleIdx="0" presStyleCnt="1" custLinFactNeighborX="475" custLinFactNeighborY="30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E0A02E-4DAF-4BAD-82DE-84DBDE6968E6}" srcId="{B1014F7D-DD72-4426-A560-1E6BEE0DE033}" destId="{D874D09C-6804-46E2-BE75-495943976C80}" srcOrd="0" destOrd="0" parTransId="{7C57CEB2-9D05-4E74-835A-F94DE30258DB}" sibTransId="{74495A69-E37A-434A-AA3F-1FF6458B8CD4}"/>
    <dgm:cxn modelId="{7B7A9D89-666B-4179-8137-E59FA498739A}" type="presOf" srcId="{D874D09C-6804-46E2-BE75-495943976C80}" destId="{97DB514E-A9AE-4F2C-A41E-585858FCC819}" srcOrd="0" destOrd="0" presId="urn:microsoft.com/office/officeart/2005/8/layout/vList2"/>
    <dgm:cxn modelId="{969195C3-27A3-4261-A8A0-26313D42D62C}" type="presOf" srcId="{B1014F7D-DD72-4426-A560-1E6BEE0DE033}" destId="{7F72044D-BE1A-4FE8-9672-8CC9F3195ABA}" srcOrd="0" destOrd="0" presId="urn:microsoft.com/office/officeart/2005/8/layout/vList2"/>
    <dgm:cxn modelId="{2BAB8F57-BAF4-436F-A32B-4B8B37C9DE77}" type="presParOf" srcId="{7F72044D-BE1A-4FE8-9672-8CC9F3195ABA}" destId="{97DB514E-A9AE-4F2C-A41E-585858FCC8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A872E95-A558-4865-B406-28B896A713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3104E5-5778-480D-A895-F2B44EEF49D0}">
      <dgm:prSet custT="1"/>
      <dgm:spPr>
        <a:solidFill>
          <a:srgbClr val="034192"/>
        </a:solidFill>
      </dgm:spPr>
      <dgm:t>
        <a:bodyPr/>
        <a:lstStyle/>
        <a:p>
          <a:pPr rtl="0"/>
          <a:r>
            <a:rPr lang="ru-RU" sz="1500" dirty="0" smtClean="0"/>
            <a:t>Электоральное значение.</a:t>
          </a:r>
          <a:r>
            <a:rPr lang="en-US" sz="1500" dirty="0" smtClean="0"/>
            <a:t> </a:t>
          </a:r>
          <a:r>
            <a:rPr lang="ru-RU" sz="1500" dirty="0" smtClean="0"/>
            <a:t>Укрепление образа Партии,</a:t>
          </a:r>
          <a:r>
            <a:rPr lang="en-US" sz="1500" dirty="0" smtClean="0"/>
            <a:t> </a:t>
          </a:r>
          <a:r>
            <a:rPr lang="ru-RU" sz="1500" dirty="0" smtClean="0"/>
            <a:t>как </a:t>
          </a:r>
          <a:r>
            <a:rPr lang="ru-RU" sz="1500" smtClean="0"/>
            <a:t>структуры с «осязаемым</a:t>
          </a:r>
          <a:r>
            <a:rPr lang="ru-RU" sz="1500" dirty="0" smtClean="0"/>
            <a:t>» функционалом</a:t>
          </a:r>
          <a:endParaRPr lang="ru-RU" sz="1500" dirty="0"/>
        </a:p>
      </dgm:t>
    </dgm:pt>
    <dgm:pt modelId="{F1AAD911-A244-4D5D-A508-C71664A0DA88}" type="parTrans" cxnId="{12730DAD-A766-4582-98DE-6767557DE422}">
      <dgm:prSet/>
      <dgm:spPr/>
      <dgm:t>
        <a:bodyPr/>
        <a:lstStyle/>
        <a:p>
          <a:endParaRPr lang="ru-RU"/>
        </a:p>
      </dgm:t>
    </dgm:pt>
    <dgm:pt modelId="{CC51723C-71F6-450D-8198-843E84FB801E}" type="sibTrans" cxnId="{12730DAD-A766-4582-98DE-6767557DE422}">
      <dgm:prSet/>
      <dgm:spPr/>
      <dgm:t>
        <a:bodyPr/>
        <a:lstStyle/>
        <a:p>
          <a:endParaRPr lang="ru-RU"/>
        </a:p>
      </dgm:t>
    </dgm:pt>
    <dgm:pt modelId="{711E4C90-F95F-4391-9200-D27655855A52}" type="pres">
      <dgm:prSet presAssocID="{8A872E95-A558-4865-B406-28B896A713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870E7B-DEF9-47F6-9776-63920763072A}" type="pres">
      <dgm:prSet presAssocID="{033104E5-5778-480D-A895-F2B44EEF49D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8F32F8-D3F2-4D59-BE1B-6F45692EAFF3}" type="presOf" srcId="{8A872E95-A558-4865-B406-28B896A71389}" destId="{711E4C90-F95F-4391-9200-D27655855A52}" srcOrd="0" destOrd="0" presId="urn:microsoft.com/office/officeart/2005/8/layout/vList2"/>
    <dgm:cxn modelId="{12730DAD-A766-4582-98DE-6767557DE422}" srcId="{8A872E95-A558-4865-B406-28B896A71389}" destId="{033104E5-5778-480D-A895-F2B44EEF49D0}" srcOrd="0" destOrd="0" parTransId="{F1AAD911-A244-4D5D-A508-C71664A0DA88}" sibTransId="{CC51723C-71F6-450D-8198-843E84FB801E}"/>
    <dgm:cxn modelId="{4C149B89-768D-4F32-8C64-D2BDE435981F}" type="presOf" srcId="{033104E5-5778-480D-A895-F2B44EEF49D0}" destId="{60870E7B-DEF9-47F6-9776-63920763072A}" srcOrd="0" destOrd="0" presId="urn:microsoft.com/office/officeart/2005/8/layout/vList2"/>
    <dgm:cxn modelId="{D4CA77CF-98D6-475B-A583-305876489F91}" type="presParOf" srcId="{711E4C90-F95F-4391-9200-D27655855A52}" destId="{60870E7B-DEF9-47F6-9776-6392076307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DC75E83-B6AF-4518-BBCB-D95B658698E0}" type="doc">
      <dgm:prSet loTypeId="urn:microsoft.com/office/officeart/2005/8/layout/chevron2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E70815F-7DC5-43ED-8D57-D9A3C1334DC3}">
      <dgm:prSet custT="1"/>
      <dgm:spPr/>
      <dgm:t>
        <a:bodyPr/>
        <a:lstStyle/>
        <a:p>
          <a:pPr rtl="0"/>
          <a:endParaRPr lang="ru-RU" sz="1400" dirty="0">
            <a:solidFill>
              <a:schemeClr val="bg1"/>
            </a:solidFill>
          </a:endParaRPr>
        </a:p>
      </dgm:t>
    </dgm:pt>
    <dgm:pt modelId="{8090C64E-67DE-4673-AEAA-F6B014E13EEE}" type="parTrans" cxnId="{6CD941F6-C47C-4FFC-9B06-507B66A6AA6B}">
      <dgm:prSet/>
      <dgm:spPr/>
      <dgm:t>
        <a:bodyPr/>
        <a:lstStyle/>
        <a:p>
          <a:endParaRPr lang="ru-RU"/>
        </a:p>
      </dgm:t>
    </dgm:pt>
    <dgm:pt modelId="{51BC5E1F-690A-492D-8730-0C6EBD36CB93}" type="sibTrans" cxnId="{6CD941F6-C47C-4FFC-9B06-507B66A6AA6B}">
      <dgm:prSet/>
      <dgm:spPr/>
      <dgm:t>
        <a:bodyPr/>
        <a:lstStyle/>
        <a:p>
          <a:endParaRPr lang="ru-RU"/>
        </a:p>
      </dgm:t>
    </dgm:pt>
    <dgm:pt modelId="{4028D7F0-29CB-4684-816C-435CF0450865}">
      <dgm:prSet custT="1"/>
      <dgm:spPr>
        <a:solidFill>
          <a:srgbClr val="034192"/>
        </a:solidFill>
      </dgm:spPr>
      <dgm:t>
        <a:bodyPr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Минимальные затраты</a:t>
          </a:r>
          <a:r>
            <a:rPr lang="en-US" sz="1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со стороны Партии и</a:t>
          </a:r>
          <a:r>
            <a:rPr lang="en-US" sz="1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муниципалитетов 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A372DA12-5668-4820-B539-F77A6E677051}" type="parTrans" cxnId="{84CFFE85-DFD2-4097-88B5-F32A805DC100}">
      <dgm:prSet/>
      <dgm:spPr/>
      <dgm:t>
        <a:bodyPr/>
        <a:lstStyle/>
        <a:p>
          <a:endParaRPr lang="ru-RU"/>
        </a:p>
      </dgm:t>
    </dgm:pt>
    <dgm:pt modelId="{1750D434-AC76-4A6A-93A3-6644D1046455}" type="sibTrans" cxnId="{84CFFE85-DFD2-4097-88B5-F32A805DC100}">
      <dgm:prSet/>
      <dgm:spPr/>
      <dgm:t>
        <a:bodyPr/>
        <a:lstStyle/>
        <a:p>
          <a:endParaRPr lang="ru-RU"/>
        </a:p>
      </dgm:t>
    </dgm:pt>
    <dgm:pt modelId="{DC9E88D6-5A60-4B22-81A7-465BE8E62608}" type="pres">
      <dgm:prSet presAssocID="{CDC75E83-B6AF-4518-BBCB-D95B658698E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C7DACC-F29F-4619-A773-DF3670418975}" type="pres">
      <dgm:prSet presAssocID="{8E70815F-7DC5-43ED-8D57-D9A3C1334DC3}" presName="composite" presStyleCnt="0"/>
      <dgm:spPr/>
      <dgm:t>
        <a:bodyPr/>
        <a:lstStyle/>
        <a:p>
          <a:endParaRPr lang="ru-RU"/>
        </a:p>
      </dgm:t>
    </dgm:pt>
    <dgm:pt modelId="{F8B572FD-EA98-4F07-AB6F-51679612BC3D}" type="pres">
      <dgm:prSet presAssocID="{8E70815F-7DC5-43ED-8D57-D9A3C1334DC3}" presName="parentText" presStyleLbl="alignNode1" presStyleIdx="0" presStyleCnt="1" custScaleY="13116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9FB855-C084-47EF-A961-FD83466840CA}" type="pres">
      <dgm:prSet presAssocID="{8E70815F-7DC5-43ED-8D57-D9A3C1334DC3}" presName="descendantText" presStyleLbl="alignAcc1" presStyleIdx="0" presStyleCnt="1" custScaleX="114025" custLinFactNeighborX="-2969" custLinFactNeighborY="-5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CFFE85-DFD2-4097-88B5-F32A805DC100}" srcId="{8E70815F-7DC5-43ED-8D57-D9A3C1334DC3}" destId="{4028D7F0-29CB-4684-816C-435CF0450865}" srcOrd="0" destOrd="0" parTransId="{A372DA12-5668-4820-B539-F77A6E677051}" sibTransId="{1750D434-AC76-4A6A-93A3-6644D1046455}"/>
    <dgm:cxn modelId="{25E839FF-79EB-4840-9A3B-E9AF4B55EF4D}" type="presOf" srcId="{4028D7F0-29CB-4684-816C-435CF0450865}" destId="{0F9FB855-C084-47EF-A961-FD83466840CA}" srcOrd="0" destOrd="0" presId="urn:microsoft.com/office/officeart/2005/8/layout/chevron2"/>
    <dgm:cxn modelId="{70E8B412-1B6A-47D5-ACBC-37FE74D21E94}" type="presOf" srcId="{CDC75E83-B6AF-4518-BBCB-D95B658698E0}" destId="{DC9E88D6-5A60-4B22-81A7-465BE8E62608}" srcOrd="0" destOrd="0" presId="urn:microsoft.com/office/officeart/2005/8/layout/chevron2"/>
    <dgm:cxn modelId="{6CD941F6-C47C-4FFC-9B06-507B66A6AA6B}" srcId="{CDC75E83-B6AF-4518-BBCB-D95B658698E0}" destId="{8E70815F-7DC5-43ED-8D57-D9A3C1334DC3}" srcOrd="0" destOrd="0" parTransId="{8090C64E-67DE-4673-AEAA-F6B014E13EEE}" sibTransId="{51BC5E1F-690A-492D-8730-0C6EBD36CB93}"/>
    <dgm:cxn modelId="{A9B3B428-C647-4E30-ADB7-3A8FBBA697E3}" type="presOf" srcId="{8E70815F-7DC5-43ED-8D57-D9A3C1334DC3}" destId="{F8B572FD-EA98-4F07-AB6F-51679612BC3D}" srcOrd="0" destOrd="0" presId="urn:microsoft.com/office/officeart/2005/8/layout/chevron2"/>
    <dgm:cxn modelId="{FC34968F-F50E-44E8-9B23-BCECD62FFBC5}" type="presParOf" srcId="{DC9E88D6-5A60-4B22-81A7-465BE8E62608}" destId="{6AC7DACC-F29F-4619-A773-DF3670418975}" srcOrd="0" destOrd="0" presId="urn:microsoft.com/office/officeart/2005/8/layout/chevron2"/>
    <dgm:cxn modelId="{FBBC4259-AA94-488E-8555-4030B2249B36}" type="presParOf" srcId="{6AC7DACC-F29F-4619-A773-DF3670418975}" destId="{F8B572FD-EA98-4F07-AB6F-51679612BC3D}" srcOrd="0" destOrd="0" presId="urn:microsoft.com/office/officeart/2005/8/layout/chevron2"/>
    <dgm:cxn modelId="{E7455913-6585-4104-9FA5-0CD6A7C449F0}" type="presParOf" srcId="{6AC7DACC-F29F-4619-A773-DF3670418975}" destId="{0F9FB855-C084-47EF-A961-FD83466840C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1E3EFC-364C-426B-9FDF-7199EA276D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263F6D-5326-43B6-A46E-DB4178F1183D}">
      <dgm:prSet custT="1"/>
      <dgm:spPr/>
      <dgm:t>
        <a:bodyPr/>
        <a:lstStyle/>
        <a:p>
          <a:pPr rtl="0"/>
          <a:r>
            <a:rPr lang="ru-RU" sz="1400" dirty="0" smtClean="0"/>
            <a:t>Формирование адресной базы муниципального имущества которое муниципалитет готов предоставить для целей проекта. Формирования перечня социально активных предпринимателей готовых присоединиться к проекту </a:t>
          </a:r>
          <a:endParaRPr lang="ru-RU" sz="1400" dirty="0"/>
        </a:p>
      </dgm:t>
    </dgm:pt>
    <dgm:pt modelId="{C1C7775D-05C5-4310-9E3C-D0AF55D812DF}" type="parTrans" cxnId="{900AFCC7-D683-4F15-91E7-535221A9732C}">
      <dgm:prSet/>
      <dgm:spPr/>
      <dgm:t>
        <a:bodyPr/>
        <a:lstStyle/>
        <a:p>
          <a:endParaRPr lang="ru-RU"/>
        </a:p>
      </dgm:t>
    </dgm:pt>
    <dgm:pt modelId="{FCF8D312-B4EE-4734-A82C-B9F5535F59E6}" type="sibTrans" cxnId="{900AFCC7-D683-4F15-91E7-535221A9732C}">
      <dgm:prSet/>
      <dgm:spPr/>
      <dgm:t>
        <a:bodyPr/>
        <a:lstStyle/>
        <a:p>
          <a:endParaRPr lang="ru-RU"/>
        </a:p>
      </dgm:t>
    </dgm:pt>
    <dgm:pt modelId="{6EC8AFDC-375F-4D40-8884-D344D8495890}" type="pres">
      <dgm:prSet presAssocID="{7B1E3EFC-364C-426B-9FDF-7199EA276D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9C4B4D-E3C5-4BFB-8433-3320D330397C}" type="pres">
      <dgm:prSet presAssocID="{3A263F6D-5326-43B6-A46E-DB4178F1183D}" presName="parentText" presStyleLbl="node1" presStyleIdx="0" presStyleCnt="1" custScaleY="344002" custLinFactNeighborX="367" custLinFactNeighborY="-309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772572-B559-4042-B881-091A2F0188FB}" type="presOf" srcId="{3A263F6D-5326-43B6-A46E-DB4178F1183D}" destId="{919C4B4D-E3C5-4BFB-8433-3320D330397C}" srcOrd="0" destOrd="0" presId="urn:microsoft.com/office/officeart/2005/8/layout/vList2"/>
    <dgm:cxn modelId="{F2CBD9B0-C289-4C6A-BB88-35605C7C6814}" type="presOf" srcId="{7B1E3EFC-364C-426B-9FDF-7199EA276D28}" destId="{6EC8AFDC-375F-4D40-8884-D344D8495890}" srcOrd="0" destOrd="0" presId="urn:microsoft.com/office/officeart/2005/8/layout/vList2"/>
    <dgm:cxn modelId="{900AFCC7-D683-4F15-91E7-535221A9732C}" srcId="{7B1E3EFC-364C-426B-9FDF-7199EA276D28}" destId="{3A263F6D-5326-43B6-A46E-DB4178F1183D}" srcOrd="0" destOrd="0" parTransId="{C1C7775D-05C5-4310-9E3C-D0AF55D812DF}" sibTransId="{FCF8D312-B4EE-4734-A82C-B9F5535F59E6}"/>
    <dgm:cxn modelId="{0773B12B-3DE5-42C2-8D2A-B96067FDB0C1}" type="presParOf" srcId="{6EC8AFDC-375F-4D40-8884-D344D8495890}" destId="{919C4B4D-E3C5-4BFB-8433-3320D33039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9979A10-B939-4C76-B15F-18FF9B0CF9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29055D-AF64-45F3-8105-BB8547476367}">
      <dgm:prSet custT="1"/>
      <dgm:spPr/>
      <dgm:t>
        <a:bodyPr/>
        <a:lstStyle/>
        <a:p>
          <a:pPr rtl="0"/>
          <a:r>
            <a:rPr lang="ru-RU" sz="1400" dirty="0" smtClean="0"/>
            <a:t>Формирование рабочих групп в формате социальных акселераторов из представителей  Партии, региональных и муниципальных властей, для осуществления поддержки проекта на местах</a:t>
          </a:r>
          <a:endParaRPr lang="ru-RU" sz="1400" dirty="0"/>
        </a:p>
      </dgm:t>
    </dgm:pt>
    <dgm:pt modelId="{5CF9A2A2-D128-465E-ABB1-31B50AF2C30A}" type="parTrans" cxnId="{A0A8BA1D-0D8A-4BDB-B332-7D1D04CBDF54}">
      <dgm:prSet/>
      <dgm:spPr/>
      <dgm:t>
        <a:bodyPr/>
        <a:lstStyle/>
        <a:p>
          <a:endParaRPr lang="ru-RU"/>
        </a:p>
      </dgm:t>
    </dgm:pt>
    <dgm:pt modelId="{A5D2E15C-A61F-446F-B0BF-AC613E6DEDC3}" type="sibTrans" cxnId="{A0A8BA1D-0D8A-4BDB-B332-7D1D04CBDF54}">
      <dgm:prSet/>
      <dgm:spPr/>
      <dgm:t>
        <a:bodyPr/>
        <a:lstStyle/>
        <a:p>
          <a:endParaRPr lang="ru-RU"/>
        </a:p>
      </dgm:t>
    </dgm:pt>
    <dgm:pt modelId="{F4B49B17-EC6E-4F79-81BC-2D3C2C7BAE7F}" type="pres">
      <dgm:prSet presAssocID="{49979A10-B939-4C76-B15F-18FF9B0CF9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52B15E-DA3C-4960-8B83-65C591B7E159}" type="pres">
      <dgm:prSet presAssocID="{3429055D-AF64-45F3-8105-BB8547476367}" presName="parentText" presStyleLbl="node1" presStyleIdx="0" presStyleCnt="1" custLinFactNeighborX="-649" custLinFactNeighborY="-871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711DDE-5F50-4A09-AE55-3E23F3409746}" type="presOf" srcId="{3429055D-AF64-45F3-8105-BB8547476367}" destId="{1752B15E-DA3C-4960-8B83-65C591B7E159}" srcOrd="0" destOrd="0" presId="urn:microsoft.com/office/officeart/2005/8/layout/vList2"/>
    <dgm:cxn modelId="{A0A8BA1D-0D8A-4BDB-B332-7D1D04CBDF54}" srcId="{49979A10-B939-4C76-B15F-18FF9B0CF9F8}" destId="{3429055D-AF64-45F3-8105-BB8547476367}" srcOrd="0" destOrd="0" parTransId="{5CF9A2A2-D128-465E-ABB1-31B50AF2C30A}" sibTransId="{A5D2E15C-A61F-446F-B0BF-AC613E6DEDC3}"/>
    <dgm:cxn modelId="{54FB9295-09BA-425D-BCFC-BA222796A868}" type="presOf" srcId="{49979A10-B939-4C76-B15F-18FF9B0CF9F8}" destId="{F4B49B17-EC6E-4F79-81BC-2D3C2C7BAE7F}" srcOrd="0" destOrd="0" presId="urn:microsoft.com/office/officeart/2005/8/layout/vList2"/>
    <dgm:cxn modelId="{5B93677D-FA7A-4CFE-9844-5A9B2252E2AC}" type="presParOf" srcId="{F4B49B17-EC6E-4F79-81BC-2D3C2C7BAE7F}" destId="{1752B15E-DA3C-4960-8B83-65C591B7E1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A2CF445-B482-435E-9243-57B9E4A5E2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C7273F-8AAC-4D81-9CB4-3D958822F95C}">
      <dgm:prSet custT="1"/>
      <dgm:spPr/>
      <dgm:t>
        <a:bodyPr/>
        <a:lstStyle/>
        <a:p>
          <a:pPr rtl="0"/>
          <a:r>
            <a:rPr lang="ru-RU" sz="1400" dirty="0" smtClean="0"/>
            <a:t>В рамках акселерации осуществлять координирование, способствовать  рациональному распределению объектов досуговой инфраструктуры по востребованным направлениям,  консультации в получении грантов  </a:t>
          </a:r>
          <a:r>
            <a:rPr lang="ru-RU" sz="1400" dirty="0" smtClean="0"/>
            <a:t>и иной поддержки</a:t>
          </a:r>
          <a:endParaRPr lang="ru-RU" sz="1400" dirty="0"/>
        </a:p>
      </dgm:t>
    </dgm:pt>
    <dgm:pt modelId="{68279C8F-156E-421A-954B-DAA29DE81629}" type="parTrans" cxnId="{358FF166-0C52-4FFE-BE94-D1DDB1A0AE9E}">
      <dgm:prSet/>
      <dgm:spPr/>
      <dgm:t>
        <a:bodyPr/>
        <a:lstStyle/>
        <a:p>
          <a:endParaRPr lang="ru-RU"/>
        </a:p>
      </dgm:t>
    </dgm:pt>
    <dgm:pt modelId="{EF87CABE-566C-45C5-80C4-8A0355578E17}" type="sibTrans" cxnId="{358FF166-0C52-4FFE-BE94-D1DDB1A0AE9E}">
      <dgm:prSet/>
      <dgm:spPr/>
      <dgm:t>
        <a:bodyPr/>
        <a:lstStyle/>
        <a:p>
          <a:endParaRPr lang="ru-RU"/>
        </a:p>
      </dgm:t>
    </dgm:pt>
    <dgm:pt modelId="{A01C061D-C40C-4A32-AB97-6DA5AC120765}" type="pres">
      <dgm:prSet presAssocID="{BA2CF445-B482-435E-9243-57B9E4A5E2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116822-1C9D-46B8-A5F5-62C5B95C8B25}" type="pres">
      <dgm:prSet presAssocID="{9BC7273F-8AAC-4D81-9CB4-3D958822F95C}" presName="parentText" presStyleLbl="node1" presStyleIdx="0" presStyleCnt="1" custLinFactNeighborX="349" custLinFactNeighborY="-33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7CB469-ECD2-4A72-A32E-83250EEE96BD}" type="presOf" srcId="{BA2CF445-B482-435E-9243-57B9E4A5E2A7}" destId="{A01C061D-C40C-4A32-AB97-6DA5AC120765}" srcOrd="0" destOrd="0" presId="urn:microsoft.com/office/officeart/2005/8/layout/vList2"/>
    <dgm:cxn modelId="{358FF166-0C52-4FFE-BE94-D1DDB1A0AE9E}" srcId="{BA2CF445-B482-435E-9243-57B9E4A5E2A7}" destId="{9BC7273F-8AAC-4D81-9CB4-3D958822F95C}" srcOrd="0" destOrd="0" parTransId="{68279C8F-156E-421A-954B-DAA29DE81629}" sibTransId="{EF87CABE-566C-45C5-80C4-8A0355578E17}"/>
    <dgm:cxn modelId="{6212A4D9-079F-4B63-8EE7-4DB5231CD880}" type="presOf" srcId="{9BC7273F-8AAC-4D81-9CB4-3D958822F95C}" destId="{F5116822-1C9D-46B8-A5F5-62C5B95C8B25}" srcOrd="0" destOrd="0" presId="urn:microsoft.com/office/officeart/2005/8/layout/vList2"/>
    <dgm:cxn modelId="{02BDA4CC-67FF-46CD-AE52-6FF78C302C46}" type="presParOf" srcId="{A01C061D-C40C-4A32-AB97-6DA5AC120765}" destId="{F5116822-1C9D-46B8-A5F5-62C5B95C8B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46C3155-698C-4F36-90F3-BAED9EADC1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6F765A-C8A7-40EC-8046-7CE36A80F13D}">
      <dgm:prSet custT="1"/>
      <dgm:spPr/>
      <dgm:t>
        <a:bodyPr/>
        <a:lstStyle/>
        <a:p>
          <a:pPr rtl="0"/>
          <a:r>
            <a:rPr lang="ru-RU" sz="1400" dirty="0" smtClean="0"/>
            <a:t>Дальнейшее сопровождение проекта. Закрепление ответственных депутатов, для оказания поддержки организациям – участницам  проекта на муниципальном и региональном уровне  </a:t>
          </a:r>
          <a:endParaRPr lang="ru-RU" sz="1400" dirty="0"/>
        </a:p>
      </dgm:t>
    </dgm:pt>
    <dgm:pt modelId="{CC69C51C-43CD-46BA-B810-FA7156980A0D}" type="parTrans" cxnId="{A4BD59E6-D7DF-4912-95EA-1BB49E747796}">
      <dgm:prSet/>
      <dgm:spPr/>
      <dgm:t>
        <a:bodyPr/>
        <a:lstStyle/>
        <a:p>
          <a:endParaRPr lang="ru-RU"/>
        </a:p>
      </dgm:t>
    </dgm:pt>
    <dgm:pt modelId="{95CA76A5-DE0E-4BB5-AA4F-DD2B64412182}" type="sibTrans" cxnId="{A4BD59E6-D7DF-4912-95EA-1BB49E747796}">
      <dgm:prSet/>
      <dgm:spPr/>
      <dgm:t>
        <a:bodyPr/>
        <a:lstStyle/>
        <a:p>
          <a:endParaRPr lang="ru-RU"/>
        </a:p>
      </dgm:t>
    </dgm:pt>
    <dgm:pt modelId="{E284B372-65A3-4454-B0EE-5ACB8CC0657F}" type="pres">
      <dgm:prSet presAssocID="{346C3155-698C-4F36-90F3-BAED9EADC1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823AF2-8119-4AC7-B38A-FE0D41CAEEA9}" type="pres">
      <dgm:prSet presAssocID="{C06F765A-C8A7-40EC-8046-7CE36A80F13D}" presName="parentText" presStyleLbl="node1" presStyleIdx="0" presStyleCnt="1" custScaleY="79155" custLinFactNeighborX="-353" custLinFactNeighborY="-102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BD59E6-D7DF-4912-95EA-1BB49E747796}" srcId="{346C3155-698C-4F36-90F3-BAED9EADC1E9}" destId="{C06F765A-C8A7-40EC-8046-7CE36A80F13D}" srcOrd="0" destOrd="0" parTransId="{CC69C51C-43CD-46BA-B810-FA7156980A0D}" sibTransId="{95CA76A5-DE0E-4BB5-AA4F-DD2B64412182}"/>
    <dgm:cxn modelId="{D5641F12-BC4E-427A-A624-A4DCAC48741E}" type="presOf" srcId="{346C3155-698C-4F36-90F3-BAED9EADC1E9}" destId="{E284B372-65A3-4454-B0EE-5ACB8CC0657F}" srcOrd="0" destOrd="0" presId="urn:microsoft.com/office/officeart/2005/8/layout/vList2"/>
    <dgm:cxn modelId="{943509C6-9C9E-4E05-9E9F-51A261755B7D}" type="presOf" srcId="{C06F765A-C8A7-40EC-8046-7CE36A80F13D}" destId="{77823AF2-8119-4AC7-B38A-FE0D41CAEEA9}" srcOrd="0" destOrd="0" presId="urn:microsoft.com/office/officeart/2005/8/layout/vList2"/>
    <dgm:cxn modelId="{69502CF2-368C-4610-A393-C8406F468DAC}" type="presParOf" srcId="{E284B372-65A3-4454-B0EE-5ACB8CC0657F}" destId="{77823AF2-8119-4AC7-B38A-FE0D41CAEE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FA83A07-5D01-4C71-9941-7B94530577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988C2E-14A6-462E-85B1-E429CEC34A9E}">
      <dgm:prSet/>
      <dgm:spPr>
        <a:solidFill>
          <a:srgbClr val="034192"/>
        </a:solidFill>
      </dgm:spPr>
      <dgm:t>
        <a:bodyPr/>
        <a:lstStyle/>
        <a:p>
          <a:pPr rtl="0"/>
          <a:r>
            <a:rPr lang="ru-RU" dirty="0" smtClean="0"/>
            <a:t>Создание благоприятных условий для воспитания гармонично развитой  и социально ответственной личности </a:t>
          </a:r>
          <a:endParaRPr lang="ru-RU" dirty="0"/>
        </a:p>
      </dgm:t>
    </dgm:pt>
    <dgm:pt modelId="{0F51DDAF-890B-4E5A-A4DA-E882DC0133B5}" type="parTrans" cxnId="{9313F803-E547-4FD8-AEBE-B4908180ACD7}">
      <dgm:prSet/>
      <dgm:spPr/>
      <dgm:t>
        <a:bodyPr/>
        <a:lstStyle/>
        <a:p>
          <a:endParaRPr lang="ru-RU"/>
        </a:p>
      </dgm:t>
    </dgm:pt>
    <dgm:pt modelId="{29A5A3F5-5B93-472B-8350-907FE1D3E82E}" type="sibTrans" cxnId="{9313F803-E547-4FD8-AEBE-B4908180ACD7}">
      <dgm:prSet/>
      <dgm:spPr/>
      <dgm:t>
        <a:bodyPr/>
        <a:lstStyle/>
        <a:p>
          <a:endParaRPr lang="ru-RU"/>
        </a:p>
      </dgm:t>
    </dgm:pt>
    <dgm:pt modelId="{B5A50E3C-776F-40F1-876B-F14478971835}" type="pres">
      <dgm:prSet presAssocID="{2FA83A07-5D01-4C71-9941-7B94530577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E162B4-E9DC-4FD7-B7B5-72BD20E017D5}" type="pres">
      <dgm:prSet presAssocID="{6C988C2E-14A6-462E-85B1-E429CEC34A9E}" presName="parentText" presStyleLbl="node1" presStyleIdx="0" presStyleCnt="1" custLinFactNeighborX="162" custLinFactNeighborY="406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60194-2E1E-4A58-A89E-9C67715D4C90}" type="presOf" srcId="{2FA83A07-5D01-4C71-9941-7B9453057764}" destId="{B5A50E3C-776F-40F1-876B-F14478971835}" srcOrd="0" destOrd="0" presId="urn:microsoft.com/office/officeart/2005/8/layout/vList2"/>
    <dgm:cxn modelId="{9313F803-E547-4FD8-AEBE-B4908180ACD7}" srcId="{2FA83A07-5D01-4C71-9941-7B9453057764}" destId="{6C988C2E-14A6-462E-85B1-E429CEC34A9E}" srcOrd="0" destOrd="0" parTransId="{0F51DDAF-890B-4E5A-A4DA-E882DC0133B5}" sibTransId="{29A5A3F5-5B93-472B-8350-907FE1D3E82E}"/>
    <dgm:cxn modelId="{B605031F-9A72-4022-ADDE-DC2C29422C19}" type="presOf" srcId="{6C988C2E-14A6-462E-85B1-E429CEC34A9E}" destId="{F3E162B4-E9DC-4FD7-B7B5-72BD20E017D5}" srcOrd="0" destOrd="0" presId="urn:microsoft.com/office/officeart/2005/8/layout/vList2"/>
    <dgm:cxn modelId="{BA15A4AF-BBB3-4848-99E3-8CB1BDBECAE4}" type="presParOf" srcId="{B5A50E3C-776F-40F1-876B-F14478971835}" destId="{F3E162B4-E9DC-4FD7-B7B5-72BD20E017D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4BB4BD2-4984-4269-AD9D-FC6C9E3D40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CA9792-0546-4BCB-9ED8-1A255C9A6A27}">
      <dgm:prSet/>
      <dgm:spPr>
        <a:solidFill>
          <a:srgbClr val="034192"/>
        </a:solidFill>
      </dgm:spPr>
      <dgm:t>
        <a:bodyPr/>
        <a:lstStyle/>
        <a:p>
          <a:pPr rtl="0"/>
          <a:r>
            <a:rPr lang="ru-RU" dirty="0" smtClean="0"/>
            <a:t>Обеспечении территориально и финансово доступной инфраструктуры центров досугов и для детей и подростков </a:t>
          </a:r>
          <a:endParaRPr lang="ru-RU" dirty="0"/>
        </a:p>
      </dgm:t>
    </dgm:pt>
    <dgm:pt modelId="{4858CCF5-B9EE-478F-9F93-BDC186931743}" type="parTrans" cxnId="{8C06B3D3-2C40-4B18-BA64-B586E3FC88A7}">
      <dgm:prSet/>
      <dgm:spPr/>
      <dgm:t>
        <a:bodyPr/>
        <a:lstStyle/>
        <a:p>
          <a:endParaRPr lang="ru-RU"/>
        </a:p>
      </dgm:t>
    </dgm:pt>
    <dgm:pt modelId="{F8353220-F33E-4904-AD39-71EB0AEE5427}" type="sibTrans" cxnId="{8C06B3D3-2C40-4B18-BA64-B586E3FC88A7}">
      <dgm:prSet/>
      <dgm:spPr/>
      <dgm:t>
        <a:bodyPr/>
        <a:lstStyle/>
        <a:p>
          <a:endParaRPr lang="ru-RU"/>
        </a:p>
      </dgm:t>
    </dgm:pt>
    <dgm:pt modelId="{10E4F100-925D-4043-B81D-BAC79F568FBF}" type="pres">
      <dgm:prSet presAssocID="{74BB4BD2-4984-4269-AD9D-FC6C9E3D40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AD4349-C4CB-48F6-8557-365D7417D480}" type="pres">
      <dgm:prSet presAssocID="{2ECA9792-0546-4BCB-9ED8-1A255C9A6A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06B3D3-2C40-4B18-BA64-B586E3FC88A7}" srcId="{74BB4BD2-4984-4269-AD9D-FC6C9E3D40E7}" destId="{2ECA9792-0546-4BCB-9ED8-1A255C9A6A27}" srcOrd="0" destOrd="0" parTransId="{4858CCF5-B9EE-478F-9F93-BDC186931743}" sibTransId="{F8353220-F33E-4904-AD39-71EB0AEE5427}"/>
    <dgm:cxn modelId="{C348562E-2B3B-4F85-A801-32853C9F01A8}" type="presOf" srcId="{74BB4BD2-4984-4269-AD9D-FC6C9E3D40E7}" destId="{10E4F100-925D-4043-B81D-BAC79F568FBF}" srcOrd="0" destOrd="0" presId="urn:microsoft.com/office/officeart/2005/8/layout/vList2"/>
    <dgm:cxn modelId="{6735C919-41DD-4AB7-B577-030D2DD7C888}" type="presOf" srcId="{2ECA9792-0546-4BCB-9ED8-1A255C9A6A27}" destId="{1CAD4349-C4CB-48F6-8557-365D7417D480}" srcOrd="0" destOrd="0" presId="urn:microsoft.com/office/officeart/2005/8/layout/vList2"/>
    <dgm:cxn modelId="{EC88B8E8-1BB3-4F8D-A389-DB94D7294E1D}" type="presParOf" srcId="{10E4F100-925D-4043-B81D-BAC79F568FBF}" destId="{1CAD4349-C4CB-48F6-8557-365D7417D48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36D3763-B10D-4483-808B-4A5F5F203B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E0B015-EC7E-43F8-AEA4-E2E6F16B5445}">
      <dgm:prSet/>
      <dgm:spPr>
        <a:solidFill>
          <a:srgbClr val="034192"/>
        </a:solidFill>
      </dgm:spPr>
      <dgm:t>
        <a:bodyPr/>
        <a:lstStyle/>
        <a:p>
          <a:pPr rtl="0"/>
          <a:r>
            <a:rPr lang="ru-RU" dirty="0" smtClean="0"/>
            <a:t>Оказание помощи социально ответственным предпринимателям и НКО, а также контроль проекта со стороны Партии </a:t>
          </a:r>
          <a:endParaRPr lang="ru-RU" dirty="0"/>
        </a:p>
      </dgm:t>
    </dgm:pt>
    <dgm:pt modelId="{A0355C76-CEC8-408E-83F9-B543A2458CA4}" type="parTrans" cxnId="{A9DDEF02-0A39-4309-A50E-FB5379D3B4E8}">
      <dgm:prSet/>
      <dgm:spPr/>
      <dgm:t>
        <a:bodyPr/>
        <a:lstStyle/>
        <a:p>
          <a:endParaRPr lang="ru-RU"/>
        </a:p>
      </dgm:t>
    </dgm:pt>
    <dgm:pt modelId="{0C09C7BB-573A-42E5-AEC5-58E471DFAC63}" type="sibTrans" cxnId="{A9DDEF02-0A39-4309-A50E-FB5379D3B4E8}">
      <dgm:prSet/>
      <dgm:spPr/>
      <dgm:t>
        <a:bodyPr/>
        <a:lstStyle/>
        <a:p>
          <a:endParaRPr lang="ru-RU"/>
        </a:p>
      </dgm:t>
    </dgm:pt>
    <dgm:pt modelId="{54CC0499-DB28-461A-963A-FF2909B5FCFE}" type="pres">
      <dgm:prSet presAssocID="{636D3763-B10D-4483-808B-4A5F5F203B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68F01F-15FD-4741-9626-019648BCAF9A}" type="pres">
      <dgm:prSet presAssocID="{E0E0B015-EC7E-43F8-AEA4-E2E6F16B5445}" presName="parentText" presStyleLbl="node1" presStyleIdx="0" presStyleCnt="1" custLinFactNeighborX="-7499" custLinFactNeighborY="-716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DDEF02-0A39-4309-A50E-FB5379D3B4E8}" srcId="{636D3763-B10D-4483-808B-4A5F5F203B90}" destId="{E0E0B015-EC7E-43F8-AEA4-E2E6F16B5445}" srcOrd="0" destOrd="0" parTransId="{A0355C76-CEC8-408E-83F9-B543A2458CA4}" sibTransId="{0C09C7BB-573A-42E5-AEC5-58E471DFAC63}"/>
    <dgm:cxn modelId="{F0998778-A80C-460C-B286-0F502E217FD1}" type="presOf" srcId="{636D3763-B10D-4483-808B-4A5F5F203B90}" destId="{54CC0499-DB28-461A-963A-FF2909B5FCFE}" srcOrd="0" destOrd="0" presId="urn:microsoft.com/office/officeart/2005/8/layout/vList2"/>
    <dgm:cxn modelId="{35EB3575-8445-49C6-BC0A-DB63F8566175}" type="presOf" srcId="{E0E0B015-EC7E-43F8-AEA4-E2E6F16B5445}" destId="{1168F01F-15FD-4741-9626-019648BCAF9A}" srcOrd="0" destOrd="0" presId="urn:microsoft.com/office/officeart/2005/8/layout/vList2"/>
    <dgm:cxn modelId="{3632E80E-8886-446E-A557-6F219EC7E586}" type="presParOf" srcId="{54CC0499-DB28-461A-963A-FF2909B5FCFE}" destId="{1168F01F-15FD-4741-9626-019648BCAF9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9193F-DC84-4417-B8B5-15F564F4C8EB}">
      <dsp:nvSpPr>
        <dsp:cNvPr id="0" name=""/>
        <dsp:cNvSpPr/>
      </dsp:nvSpPr>
      <dsp:spPr>
        <a:xfrm>
          <a:off x="0" y="109194"/>
          <a:ext cx="4129404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воспитывать в детях нравственность, патриотизм, любовь к родине и истории,  уважение к старшим</a:t>
          </a:r>
          <a:endParaRPr lang="ru-RU" sz="1400" kern="1200" dirty="0"/>
        </a:p>
      </dsp:txBody>
      <dsp:txXfrm>
        <a:off x="27187" y="136381"/>
        <a:ext cx="4075030" cy="502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CF1C4-9856-487B-8526-98F66CF600DB}">
      <dsp:nvSpPr>
        <dsp:cNvPr id="0" name=""/>
        <dsp:cNvSpPr/>
      </dsp:nvSpPr>
      <dsp:spPr>
        <a:xfrm>
          <a:off x="0" y="86"/>
          <a:ext cx="4129404" cy="5319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прививать культуру, формировать основы здорового образа жизни</a:t>
          </a:r>
          <a:endParaRPr lang="ru-RU" sz="1400" kern="1200" dirty="0"/>
        </a:p>
      </dsp:txBody>
      <dsp:txXfrm>
        <a:off x="25969" y="26055"/>
        <a:ext cx="4077466" cy="4800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3CCFF-F7E1-40B3-8430-50AC6204D87B}">
      <dsp:nvSpPr>
        <dsp:cNvPr id="0" name=""/>
        <dsp:cNvSpPr/>
      </dsp:nvSpPr>
      <dsp:spPr>
        <a:xfrm>
          <a:off x="0" y="5266"/>
          <a:ext cx="4127630" cy="6288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повышать вовлеченность молодежи в занятия физической культурой и спортом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30698" y="35964"/>
        <a:ext cx="4066234" cy="567449"/>
      </dsp:txXfrm>
    </dsp:sp>
    <dsp:sp modelId="{3CBBA759-8F43-46E4-93FC-366951D02A79}">
      <dsp:nvSpPr>
        <dsp:cNvPr id="0" name=""/>
        <dsp:cNvSpPr/>
      </dsp:nvSpPr>
      <dsp:spPr>
        <a:xfrm>
          <a:off x="0" y="716008"/>
          <a:ext cx="4127630" cy="1226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обеспечивать доступность востребованных в будущем навыков (программирование, информатика, математика, иностранных языков и т.д.)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59872" y="775880"/>
        <a:ext cx="4007886" cy="1106730"/>
      </dsp:txXfrm>
    </dsp:sp>
    <dsp:sp modelId="{2CB48421-0F02-47D9-B581-A6661C34FFBD}">
      <dsp:nvSpPr>
        <dsp:cNvPr id="0" name=""/>
        <dsp:cNvSpPr/>
      </dsp:nvSpPr>
      <dsp:spPr>
        <a:xfrm>
          <a:off x="0" y="1964266"/>
          <a:ext cx="4127630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52" tIns="45720" rIns="256032" bIns="4572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800" kern="1200" dirty="0"/>
        </a:p>
      </dsp:txBody>
      <dsp:txXfrm>
        <a:off x="0" y="1964266"/>
        <a:ext cx="4127630" cy="596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EC38E6-043B-49FD-BC9C-5B41EBC110F5}">
      <dsp:nvSpPr>
        <dsp:cNvPr id="0" name=""/>
        <dsp:cNvSpPr/>
      </dsp:nvSpPr>
      <dsp:spPr>
        <a:xfrm>
          <a:off x="2082666" y="40961"/>
          <a:ext cx="1685559" cy="1095613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ДЕФИЦИТ ИНФРАСТРУКТУРЫ  ДЛЯ ДЕТСКОГО СПОРТА, ДОСУГА И РАЗВИТИЯ В ШАГОВОЙ ДОСТУПНОСТИ </a:t>
          </a:r>
        </a:p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ОСОБЕННО В ЛЕТНИЙ ПЕРИОД</a:t>
          </a:r>
          <a:endParaRPr lang="ru-RU" sz="1000" kern="1200" dirty="0"/>
        </a:p>
      </dsp:txBody>
      <dsp:txXfrm>
        <a:off x="2136149" y="94444"/>
        <a:ext cx="1578593" cy="988647"/>
      </dsp:txXfrm>
    </dsp:sp>
    <dsp:sp modelId="{F48265F5-284A-4D57-884F-4D637566D0B9}">
      <dsp:nvSpPr>
        <dsp:cNvPr id="0" name=""/>
        <dsp:cNvSpPr/>
      </dsp:nvSpPr>
      <dsp:spPr>
        <a:xfrm>
          <a:off x="737391" y="588768"/>
          <a:ext cx="4376109" cy="4376109"/>
        </a:xfrm>
        <a:custGeom>
          <a:avLst/>
          <a:gdLst/>
          <a:ahLst/>
          <a:cxnLst/>
          <a:rect l="0" t="0" r="0" b="0"/>
          <a:pathLst>
            <a:path>
              <a:moveTo>
                <a:pt x="3042402" y="173688"/>
              </a:moveTo>
              <a:arcTo wR="2188054" hR="2188054" stAng="17578988" swAng="1960519"/>
            </a:path>
          </a:pathLst>
        </a:custGeom>
        <a:noFill/>
        <a:ln w="9525" cap="flat" cmpd="sng" algn="ctr">
          <a:solidFill>
            <a:srgbClr val="1F497D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88E40E-4952-4017-858A-51B317EF79B7}">
      <dsp:nvSpPr>
        <dsp:cNvPr id="0" name=""/>
        <dsp:cNvSpPr/>
      </dsp:nvSpPr>
      <dsp:spPr>
        <a:xfrm>
          <a:off x="4163629" y="1552870"/>
          <a:ext cx="1685559" cy="1095613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НЕДОСТАТОЧНЫЙ ОБЩЕСТВЕННЫЙ КОНТРОЛЬ ЗА ДЕЯТЕЛЬНОСТЬЮ МОЛОДЕЖНЫХ ЦЕНТРОВ </a:t>
          </a:r>
          <a:endParaRPr lang="ru-RU" sz="1000" kern="1200" dirty="0"/>
        </a:p>
      </dsp:txBody>
      <dsp:txXfrm>
        <a:off x="4217112" y="1606353"/>
        <a:ext cx="1578593" cy="988647"/>
      </dsp:txXfrm>
    </dsp:sp>
    <dsp:sp modelId="{F5C2A8E8-C43F-44CE-A75A-D98AD66B5037}">
      <dsp:nvSpPr>
        <dsp:cNvPr id="0" name=""/>
        <dsp:cNvSpPr/>
      </dsp:nvSpPr>
      <dsp:spPr>
        <a:xfrm>
          <a:off x="737391" y="588768"/>
          <a:ext cx="4376109" cy="4376109"/>
        </a:xfrm>
        <a:custGeom>
          <a:avLst/>
          <a:gdLst/>
          <a:ahLst/>
          <a:cxnLst/>
          <a:rect l="0" t="0" r="0" b="0"/>
          <a:pathLst>
            <a:path>
              <a:moveTo>
                <a:pt x="4373119" y="2073697"/>
              </a:moveTo>
              <a:arcTo wR="2188054" hR="2188054" stAng="21420246" swAng="219552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1F7D3C-0D7E-48A1-8F5D-EE8367E00E36}">
      <dsp:nvSpPr>
        <dsp:cNvPr id="0" name=""/>
        <dsp:cNvSpPr/>
      </dsp:nvSpPr>
      <dsp:spPr>
        <a:xfrm>
          <a:off x="3368772" y="3999190"/>
          <a:ext cx="1685559" cy="1095613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ПРОБЛЕМА ВЫСОКОЙ СТОИМОСТИ ЗАНЯТИЙ В ЦЕНТРАХ ДЛЯ ДЕТЕЙ ИЗ МАЛООБЕСПЕЧЕННЫХ СЕМЕЙДОСТУПНОСТИ</a:t>
          </a:r>
          <a:endParaRPr lang="ru-RU" sz="1000" kern="1200"/>
        </a:p>
      </dsp:txBody>
      <dsp:txXfrm>
        <a:off x="3422255" y="4052673"/>
        <a:ext cx="1578593" cy="988647"/>
      </dsp:txXfrm>
    </dsp:sp>
    <dsp:sp modelId="{13710753-5B5C-4D0D-880C-299DB5F44039}">
      <dsp:nvSpPr>
        <dsp:cNvPr id="0" name=""/>
        <dsp:cNvSpPr/>
      </dsp:nvSpPr>
      <dsp:spPr>
        <a:xfrm>
          <a:off x="737391" y="588768"/>
          <a:ext cx="4376109" cy="4376109"/>
        </a:xfrm>
        <a:custGeom>
          <a:avLst/>
          <a:gdLst/>
          <a:ahLst/>
          <a:cxnLst/>
          <a:rect l="0" t="0" r="0" b="0"/>
          <a:pathLst>
            <a:path>
              <a:moveTo>
                <a:pt x="2622695" y="4332506"/>
              </a:moveTo>
              <a:arcTo wR="2188054" hR="2188054" stAng="4712545" swAng="13749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9682D-299F-4ABA-B42B-AA743D8472FE}">
      <dsp:nvSpPr>
        <dsp:cNvPr id="0" name=""/>
        <dsp:cNvSpPr/>
      </dsp:nvSpPr>
      <dsp:spPr>
        <a:xfrm>
          <a:off x="796559" y="3999190"/>
          <a:ext cx="1685559" cy="1095613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НЕПРОЗРАЧНОСТЬ СИСТЕМЫ ВЫДЕЛЕНИЯ ПОМЕЩЕНИЙ ДЛЯ ОРГАНИЗАЦИЙ ДОСУГОВЫХ ЦЕНТРОВ ДЛЯ ДЕТЕЙ И МОЛОЖЕЖИ</a:t>
          </a:r>
          <a:endParaRPr lang="ru-RU" sz="1000" kern="1200" dirty="0"/>
        </a:p>
      </dsp:txBody>
      <dsp:txXfrm>
        <a:off x="850042" y="4052673"/>
        <a:ext cx="1578593" cy="988647"/>
      </dsp:txXfrm>
    </dsp:sp>
    <dsp:sp modelId="{3970CCFD-182D-4F1C-8448-D6830C5DB897}">
      <dsp:nvSpPr>
        <dsp:cNvPr id="0" name=""/>
        <dsp:cNvSpPr/>
      </dsp:nvSpPr>
      <dsp:spPr>
        <a:xfrm>
          <a:off x="737391" y="588768"/>
          <a:ext cx="4376109" cy="4376109"/>
        </a:xfrm>
        <a:custGeom>
          <a:avLst/>
          <a:gdLst/>
          <a:ahLst/>
          <a:cxnLst/>
          <a:rect l="0" t="0" r="0" b="0"/>
          <a:pathLst>
            <a:path>
              <a:moveTo>
                <a:pt x="366634" y="3400496"/>
              </a:moveTo>
              <a:arcTo wR="2188054" hR="2188054" stAng="8781000" swAng="186332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0A3CB3-9360-4363-B7E3-45DF08DDDF14}">
      <dsp:nvSpPr>
        <dsp:cNvPr id="0" name=""/>
        <dsp:cNvSpPr/>
      </dsp:nvSpPr>
      <dsp:spPr>
        <a:xfrm>
          <a:off x="1702" y="1337417"/>
          <a:ext cx="1685559" cy="1526518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ВЫСОКАЯ СТОИМОСТЬ ПЕРВОНОЧАЛЬНЫХ ВЛОЖЕНИЙ И ПРЕДПРИНИМАТЕЛЬСКИЕ РИСКИ ДЛЯ ОРГАНИЗАЦИИ МОЛОДЕЖНЫХ ЦЕНТРОВ СОБСТВЕННЫМИ СИЛАМИ ПРЕДПРИНИМАТЕЛЕЙ  </a:t>
          </a:r>
          <a:endParaRPr lang="ru-RU" sz="1000" kern="1200" dirty="0"/>
        </a:p>
      </dsp:txBody>
      <dsp:txXfrm>
        <a:off x="76220" y="1411935"/>
        <a:ext cx="1536523" cy="1377482"/>
      </dsp:txXfrm>
    </dsp:sp>
    <dsp:sp modelId="{D53529AE-2148-4E3C-A8A6-8003D8C5BF17}">
      <dsp:nvSpPr>
        <dsp:cNvPr id="0" name=""/>
        <dsp:cNvSpPr/>
      </dsp:nvSpPr>
      <dsp:spPr>
        <a:xfrm>
          <a:off x="737391" y="588768"/>
          <a:ext cx="4376109" cy="4376109"/>
        </a:xfrm>
        <a:custGeom>
          <a:avLst/>
          <a:gdLst/>
          <a:ahLst/>
          <a:cxnLst/>
          <a:rect l="0" t="0" r="0" b="0"/>
          <a:pathLst>
            <a:path>
              <a:moveTo>
                <a:pt x="546662" y="741191"/>
              </a:moveTo>
              <a:arcTo wR="2188054" hR="2188054" stAng="13283742" swAng="154140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FD033-3CF0-49A8-8A9B-6258D169C29E}">
      <dsp:nvSpPr>
        <dsp:cNvPr id="0" name=""/>
        <dsp:cNvSpPr/>
      </dsp:nvSpPr>
      <dsp:spPr>
        <a:xfrm>
          <a:off x="0" y="0"/>
          <a:ext cx="5377130" cy="879840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Обеспечение мест для малоимущих и социально незащищенных семей, которые смогут заниматься бесплатно  (25-50% от общего числа мест)</a:t>
          </a:r>
          <a:endParaRPr lang="ru-RU" sz="1500" kern="1200" dirty="0"/>
        </a:p>
      </dsp:txBody>
      <dsp:txXfrm>
        <a:off x="42950" y="42950"/>
        <a:ext cx="5291230" cy="7939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B413D-EFE4-4B33-BA32-892E0F785016}">
      <dsp:nvSpPr>
        <dsp:cNvPr id="0" name=""/>
        <dsp:cNvSpPr/>
      </dsp:nvSpPr>
      <dsp:spPr>
        <a:xfrm>
          <a:off x="0" y="52"/>
          <a:ext cx="5449300" cy="801947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Максимальное  значение платы за занятия, привязанное к средней  зарплате в регионе (например, 5-10 тыс. рублей в месяц) увеличит доступность Центров для разных категорий населения </a:t>
          </a:r>
          <a:endParaRPr lang="ru-RU" sz="1500" kern="1200" dirty="0"/>
        </a:p>
      </dsp:txBody>
      <dsp:txXfrm>
        <a:off x="39148" y="39200"/>
        <a:ext cx="5371004" cy="7236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929D7-8A13-4591-B24E-33F72C68A6AA}">
      <dsp:nvSpPr>
        <dsp:cNvPr id="0" name=""/>
        <dsp:cNvSpPr/>
      </dsp:nvSpPr>
      <dsp:spPr>
        <a:xfrm>
          <a:off x="0" y="427"/>
          <a:ext cx="5434742" cy="875007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Снижение финансовых издержек для организации-участников. Формирование у организации-участника, за счет бренда Проекта, своей собственной репутации, для привлечения новых воспитанников</a:t>
          </a:r>
          <a:endParaRPr lang="ru-RU" sz="1500" kern="1200" dirty="0"/>
        </a:p>
      </dsp:txBody>
      <dsp:txXfrm>
        <a:off x="42714" y="43141"/>
        <a:ext cx="5349314" cy="7895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514E-A9AE-4F2C-A41E-585858FCC819}">
      <dsp:nvSpPr>
        <dsp:cNvPr id="0" name=""/>
        <dsp:cNvSpPr/>
      </dsp:nvSpPr>
      <dsp:spPr>
        <a:xfrm>
          <a:off x="0" y="3635"/>
          <a:ext cx="5431715" cy="879840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Формирование на базе Центров дворовых сообществ молодежи</a:t>
          </a:r>
          <a:endParaRPr lang="ru-RU" sz="1500" kern="1200" dirty="0"/>
        </a:p>
      </dsp:txBody>
      <dsp:txXfrm>
        <a:off x="42950" y="46585"/>
        <a:ext cx="5345815" cy="7939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870E7B-DEF9-47F6-9776-63920763072A}">
      <dsp:nvSpPr>
        <dsp:cNvPr id="0" name=""/>
        <dsp:cNvSpPr/>
      </dsp:nvSpPr>
      <dsp:spPr>
        <a:xfrm>
          <a:off x="0" y="1023"/>
          <a:ext cx="5434742" cy="748800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Электоральное значение.</a:t>
          </a:r>
          <a:r>
            <a:rPr lang="en-US" sz="1500" kern="1200" dirty="0" smtClean="0"/>
            <a:t> </a:t>
          </a:r>
          <a:r>
            <a:rPr lang="ru-RU" sz="1500" kern="1200" dirty="0" smtClean="0"/>
            <a:t>Укрепление образа Партии,</a:t>
          </a:r>
          <a:r>
            <a:rPr lang="en-US" sz="1500" kern="1200" dirty="0" smtClean="0"/>
            <a:t> </a:t>
          </a:r>
          <a:r>
            <a:rPr lang="ru-RU" sz="1500" kern="1200" dirty="0" smtClean="0"/>
            <a:t>как </a:t>
          </a:r>
          <a:r>
            <a:rPr lang="ru-RU" sz="1500" kern="1200" smtClean="0"/>
            <a:t>структуры с «осязаемым</a:t>
          </a:r>
          <a:r>
            <a:rPr lang="ru-RU" sz="1500" kern="1200" dirty="0" smtClean="0"/>
            <a:t>» функционалом</a:t>
          </a:r>
          <a:endParaRPr lang="ru-RU" sz="1500" kern="1200" dirty="0"/>
        </a:p>
      </dsp:txBody>
      <dsp:txXfrm>
        <a:off x="36553" y="37576"/>
        <a:ext cx="5361636" cy="67569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572FD-EA98-4F07-AB6F-51679612BC3D}">
      <dsp:nvSpPr>
        <dsp:cNvPr id="0" name=""/>
        <dsp:cNvSpPr/>
      </dsp:nvSpPr>
      <dsp:spPr>
        <a:xfrm rot="5400000">
          <a:off x="-1664598" y="1659672"/>
          <a:ext cx="4311541" cy="1097822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chemeClr val="bg1"/>
            </a:solidFill>
          </a:endParaRPr>
        </a:p>
      </dsp:txBody>
      <dsp:txXfrm rot="-5400000">
        <a:off x="-57739" y="601724"/>
        <a:ext cx="1097822" cy="3213719"/>
      </dsp:txXfrm>
    </dsp:sp>
    <dsp:sp modelId="{0F9FB855-C084-47EF-A961-FD83466840CA}">
      <dsp:nvSpPr>
        <dsp:cNvPr id="0" name=""/>
        <dsp:cNvSpPr/>
      </dsp:nvSpPr>
      <dsp:spPr>
        <a:xfrm rot="5400000">
          <a:off x="445495" y="854051"/>
          <a:ext cx="2738126" cy="1877687"/>
        </a:xfrm>
        <a:prstGeom prst="round2SameRect">
          <a:avLst/>
        </a:prstGeom>
        <a:solidFill>
          <a:srgbClr val="034192"/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kern="12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Минимальные затраты</a:t>
          </a:r>
          <a:r>
            <a:rPr lang="en-US" sz="1400" kern="12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kern="12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со стороны Партии и</a:t>
          </a:r>
          <a:r>
            <a:rPr lang="en-US" sz="1400" kern="12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kern="12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муниципалитетов 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kern="1200" dirty="0"/>
        </a:p>
      </dsp:txBody>
      <dsp:txXfrm rot="-5400000">
        <a:off x="875715" y="515493"/>
        <a:ext cx="1786026" cy="255480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C4B4D-E3C5-4BFB-8433-3320D330397C}">
      <dsp:nvSpPr>
        <dsp:cNvPr id="0" name=""/>
        <dsp:cNvSpPr/>
      </dsp:nvSpPr>
      <dsp:spPr>
        <a:xfrm>
          <a:off x="0" y="0"/>
          <a:ext cx="5187556" cy="9439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Формирование адресной базы муниципального имущества которое муниципалитет готов предоставить для целей проекта. Формирования перечня социально активных предпринимателей готовых присоединиться к проекту </a:t>
          </a:r>
          <a:endParaRPr lang="ru-RU" sz="1400" kern="1200" dirty="0"/>
        </a:p>
      </dsp:txBody>
      <dsp:txXfrm>
        <a:off x="46082" y="46082"/>
        <a:ext cx="5095392" cy="85182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2B15E-DA3C-4960-8B83-65C591B7E159}">
      <dsp:nvSpPr>
        <dsp:cNvPr id="0" name=""/>
        <dsp:cNvSpPr/>
      </dsp:nvSpPr>
      <dsp:spPr>
        <a:xfrm>
          <a:off x="0" y="0"/>
          <a:ext cx="5206282" cy="9531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Формирование рабочих групп в формате социальных акселераторов из представителей  Партии, региональных и муниципальных властей, для осуществления поддержки проекта на местах</a:t>
          </a:r>
          <a:endParaRPr lang="ru-RU" sz="1400" kern="1200" dirty="0"/>
        </a:p>
      </dsp:txBody>
      <dsp:txXfrm>
        <a:off x="46528" y="46528"/>
        <a:ext cx="5113226" cy="8600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16822-1C9D-46B8-A5F5-62C5B95C8B25}">
      <dsp:nvSpPr>
        <dsp:cNvPr id="0" name=""/>
        <dsp:cNvSpPr/>
      </dsp:nvSpPr>
      <dsp:spPr>
        <a:xfrm>
          <a:off x="0" y="0"/>
          <a:ext cx="5206282" cy="9875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рамках акселерации осуществлять координирование, способствовать  рациональному распределению объектов досуговой инфраструктуры по востребованным направлениям,  консультации в получении грантов  </a:t>
          </a:r>
          <a:r>
            <a:rPr lang="ru-RU" sz="1400" kern="1200" dirty="0" smtClean="0"/>
            <a:t>и иной поддержки</a:t>
          </a:r>
          <a:endParaRPr lang="ru-RU" sz="1400" kern="1200" dirty="0"/>
        </a:p>
      </dsp:txBody>
      <dsp:txXfrm>
        <a:off x="48207" y="48207"/>
        <a:ext cx="5109868" cy="89111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23AF2-8119-4AC7-B38A-FE0D41CAEEA9}">
      <dsp:nvSpPr>
        <dsp:cNvPr id="0" name=""/>
        <dsp:cNvSpPr/>
      </dsp:nvSpPr>
      <dsp:spPr>
        <a:xfrm>
          <a:off x="0" y="0"/>
          <a:ext cx="5224395" cy="9932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Дальнейшее сопровождение проекта. Закрепление ответственных депутатов, для оказания поддержки организациям – участницам  проекта на муниципальном и региональном уровне  </a:t>
          </a:r>
          <a:endParaRPr lang="ru-RU" sz="1400" kern="1200" dirty="0"/>
        </a:p>
      </dsp:txBody>
      <dsp:txXfrm>
        <a:off x="48487" y="48487"/>
        <a:ext cx="5127421" cy="89628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162B4-E9DC-4FD7-B7B5-72BD20E017D5}">
      <dsp:nvSpPr>
        <dsp:cNvPr id="0" name=""/>
        <dsp:cNvSpPr/>
      </dsp:nvSpPr>
      <dsp:spPr>
        <a:xfrm>
          <a:off x="0" y="299366"/>
          <a:ext cx="1882115" cy="1733940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Создание благоприятных условий для воспитания гармонично развитой  и социально ответственной личности </a:t>
          </a:r>
          <a:endParaRPr lang="ru-RU" sz="1300" kern="1200" dirty="0"/>
        </a:p>
      </dsp:txBody>
      <dsp:txXfrm>
        <a:off x="84644" y="384010"/>
        <a:ext cx="1712827" cy="156465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D4349-C4CB-48F6-8557-365D7417D480}">
      <dsp:nvSpPr>
        <dsp:cNvPr id="0" name=""/>
        <dsp:cNvSpPr/>
      </dsp:nvSpPr>
      <dsp:spPr>
        <a:xfrm>
          <a:off x="0" y="105786"/>
          <a:ext cx="1911350" cy="1338480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Обеспечении территориально и финансово доступной инфраструктуры центров досугов и для детей и подростков </a:t>
          </a:r>
          <a:endParaRPr lang="ru-RU" sz="1300" kern="1200" dirty="0"/>
        </a:p>
      </dsp:txBody>
      <dsp:txXfrm>
        <a:off x="65339" y="171125"/>
        <a:ext cx="1780672" cy="120780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8F01F-15FD-4741-9626-019648BCAF9A}">
      <dsp:nvSpPr>
        <dsp:cNvPr id="0" name=""/>
        <dsp:cNvSpPr/>
      </dsp:nvSpPr>
      <dsp:spPr>
        <a:xfrm>
          <a:off x="0" y="0"/>
          <a:ext cx="2637724" cy="2106000"/>
        </a:xfrm>
        <a:prstGeom prst="roundRect">
          <a:avLst/>
        </a:prstGeom>
        <a:solidFill>
          <a:srgbClr val="0341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Оказание помощи социально ответственным предпринимателям и НКО, а также контроль проекта со стороны Партии </a:t>
          </a:r>
          <a:endParaRPr lang="ru-RU" sz="1800" kern="1200" dirty="0"/>
        </a:p>
      </dsp:txBody>
      <dsp:txXfrm>
        <a:off x="102806" y="102806"/>
        <a:ext cx="2432112" cy="1900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1813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40B65-A3E3-4F30-8400-498CF8904657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0600" y="3300413"/>
            <a:ext cx="79248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1813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48F8A-A986-4CCA-B5A4-52127E4C5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462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48F8A-A986-4CCA-B5A4-52127E4C5D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629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3419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A383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3419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3419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1576578"/>
            <a:ext cx="9017000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3419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8820" y="3117316"/>
            <a:ext cx="8468359" cy="2267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A383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12.png"/><Relationship Id="rId16" Type="http://schemas.openxmlformats.org/officeDocument/2006/relationships/diagramQuickStyle" Target="../diagrams/quickStyle3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19" Type="http://schemas.openxmlformats.org/officeDocument/2006/relationships/image" Target="../media/image14.jfif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7.png"/><Relationship Id="rId4" Type="http://schemas.openxmlformats.org/officeDocument/2006/relationships/diagramData" Target="../diagrams/data4.xml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6.xml"/><Relationship Id="rId18" Type="http://schemas.openxmlformats.org/officeDocument/2006/relationships/diagramData" Target="../diagrams/data7.xml"/><Relationship Id="rId26" Type="http://schemas.openxmlformats.org/officeDocument/2006/relationships/diagramQuickStyle" Target="../diagrams/quickStyle8.xml"/><Relationship Id="rId3" Type="http://schemas.openxmlformats.org/officeDocument/2006/relationships/diagramData" Target="../diagrams/data5.xml"/><Relationship Id="rId21" Type="http://schemas.openxmlformats.org/officeDocument/2006/relationships/diagramColors" Target="../diagrams/colors7.xml"/><Relationship Id="rId34" Type="http://schemas.openxmlformats.org/officeDocument/2006/relationships/diagramData" Target="../diagrams/data10.xml"/><Relationship Id="rId7" Type="http://schemas.microsoft.com/office/2007/relationships/diagramDrawing" Target="../diagrams/drawing5.xml"/><Relationship Id="rId12" Type="http://schemas.openxmlformats.org/officeDocument/2006/relationships/diagramColors" Target="../diagrams/colors6.xml"/><Relationship Id="rId17" Type="http://schemas.openxmlformats.org/officeDocument/2006/relationships/image" Target="../media/image22.png"/><Relationship Id="rId25" Type="http://schemas.openxmlformats.org/officeDocument/2006/relationships/diagramLayout" Target="../diagrams/layout8.xml"/><Relationship Id="rId33" Type="http://schemas.microsoft.com/office/2007/relationships/diagramDrawing" Target="../diagrams/drawing9.xml"/><Relationship Id="rId38" Type="http://schemas.microsoft.com/office/2007/relationships/diagramDrawing" Target="../diagrams/drawing10.xml"/><Relationship Id="rId2" Type="http://schemas.openxmlformats.org/officeDocument/2006/relationships/image" Target="../media/image18.png"/><Relationship Id="rId16" Type="http://schemas.openxmlformats.org/officeDocument/2006/relationships/image" Target="../media/image21.png"/><Relationship Id="rId20" Type="http://schemas.openxmlformats.org/officeDocument/2006/relationships/diagramQuickStyle" Target="../diagrams/quickStyle7.xml"/><Relationship Id="rId29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QuickStyle" Target="../diagrams/quickStyle6.xml"/><Relationship Id="rId24" Type="http://schemas.openxmlformats.org/officeDocument/2006/relationships/diagramData" Target="../diagrams/data8.xml"/><Relationship Id="rId32" Type="http://schemas.openxmlformats.org/officeDocument/2006/relationships/diagramColors" Target="../diagrams/colors9.xml"/><Relationship Id="rId37" Type="http://schemas.openxmlformats.org/officeDocument/2006/relationships/diagramColors" Target="../diagrams/colors10.xml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20.png"/><Relationship Id="rId23" Type="http://schemas.openxmlformats.org/officeDocument/2006/relationships/image" Target="../media/image23.png"/><Relationship Id="rId28" Type="http://schemas.microsoft.com/office/2007/relationships/diagramDrawing" Target="../diagrams/drawing8.xml"/><Relationship Id="rId36" Type="http://schemas.openxmlformats.org/officeDocument/2006/relationships/diagramQuickStyle" Target="../diagrams/quickStyle10.xml"/><Relationship Id="rId10" Type="http://schemas.openxmlformats.org/officeDocument/2006/relationships/diagramLayout" Target="../diagrams/layout6.xml"/><Relationship Id="rId19" Type="http://schemas.openxmlformats.org/officeDocument/2006/relationships/diagramLayout" Target="../diagrams/layout7.xml"/><Relationship Id="rId31" Type="http://schemas.openxmlformats.org/officeDocument/2006/relationships/diagramQuickStyle" Target="../diagrams/quickStyle9.xml"/><Relationship Id="rId4" Type="http://schemas.openxmlformats.org/officeDocument/2006/relationships/diagramLayout" Target="../diagrams/layout5.xml"/><Relationship Id="rId9" Type="http://schemas.openxmlformats.org/officeDocument/2006/relationships/diagramData" Target="../diagrams/data6.xml"/><Relationship Id="rId14" Type="http://schemas.openxmlformats.org/officeDocument/2006/relationships/image" Target="../media/image19.png"/><Relationship Id="rId22" Type="http://schemas.microsoft.com/office/2007/relationships/diagramDrawing" Target="../diagrams/drawing7.xml"/><Relationship Id="rId27" Type="http://schemas.openxmlformats.org/officeDocument/2006/relationships/diagramColors" Target="../diagrams/colors8.xml"/><Relationship Id="rId30" Type="http://schemas.openxmlformats.org/officeDocument/2006/relationships/diagramLayout" Target="../diagrams/layout9.xml"/><Relationship Id="rId35" Type="http://schemas.openxmlformats.org/officeDocument/2006/relationships/diagramLayout" Target="../diagrams/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3.wdp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diagramDrawing" Target="../diagrams/drawing11.xml"/><Relationship Id="rId18" Type="http://schemas.microsoft.com/office/2007/relationships/diagramDrawing" Target="../diagrams/drawing12.xml"/><Relationship Id="rId26" Type="http://schemas.openxmlformats.org/officeDocument/2006/relationships/diagramQuickStyle" Target="../diagrams/quickStyle14.xml"/><Relationship Id="rId3" Type="http://schemas.openxmlformats.org/officeDocument/2006/relationships/image" Target="../media/image31.png"/><Relationship Id="rId21" Type="http://schemas.openxmlformats.org/officeDocument/2006/relationships/diagramQuickStyle" Target="../diagrams/quickStyle13.xml"/><Relationship Id="rId7" Type="http://schemas.openxmlformats.org/officeDocument/2006/relationships/image" Target="../media/image35.png"/><Relationship Id="rId12" Type="http://schemas.openxmlformats.org/officeDocument/2006/relationships/diagramColors" Target="../diagrams/colors11.xml"/><Relationship Id="rId17" Type="http://schemas.openxmlformats.org/officeDocument/2006/relationships/diagramColors" Target="../diagrams/colors12.xml"/><Relationship Id="rId25" Type="http://schemas.openxmlformats.org/officeDocument/2006/relationships/diagramLayout" Target="../diagrams/layout14.xml"/><Relationship Id="rId2" Type="http://schemas.openxmlformats.org/officeDocument/2006/relationships/image" Target="../media/image8.png"/><Relationship Id="rId16" Type="http://schemas.openxmlformats.org/officeDocument/2006/relationships/diagramQuickStyle" Target="../diagrams/quickStyle12.xml"/><Relationship Id="rId20" Type="http://schemas.openxmlformats.org/officeDocument/2006/relationships/diagramLayout" Target="../diagrams/layout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diagramQuickStyle" Target="../diagrams/quickStyle11.xml"/><Relationship Id="rId24" Type="http://schemas.openxmlformats.org/officeDocument/2006/relationships/diagramData" Target="../diagrams/data14.xml"/><Relationship Id="rId5" Type="http://schemas.openxmlformats.org/officeDocument/2006/relationships/image" Target="../media/image33.png"/><Relationship Id="rId15" Type="http://schemas.openxmlformats.org/officeDocument/2006/relationships/diagramLayout" Target="../diagrams/layout12.xml"/><Relationship Id="rId23" Type="http://schemas.microsoft.com/office/2007/relationships/diagramDrawing" Target="../diagrams/drawing13.xml"/><Relationship Id="rId28" Type="http://schemas.microsoft.com/office/2007/relationships/diagramDrawing" Target="../diagrams/drawing14.xml"/><Relationship Id="rId10" Type="http://schemas.openxmlformats.org/officeDocument/2006/relationships/diagramLayout" Target="../diagrams/layout11.xml"/><Relationship Id="rId19" Type="http://schemas.openxmlformats.org/officeDocument/2006/relationships/diagramData" Target="../diagrams/data13.xml"/><Relationship Id="rId4" Type="http://schemas.openxmlformats.org/officeDocument/2006/relationships/image" Target="../media/image32.png"/><Relationship Id="rId9" Type="http://schemas.openxmlformats.org/officeDocument/2006/relationships/diagramData" Target="../diagrams/data11.xml"/><Relationship Id="rId14" Type="http://schemas.openxmlformats.org/officeDocument/2006/relationships/diagramData" Target="../diagrams/data12.xml"/><Relationship Id="rId22" Type="http://schemas.openxmlformats.org/officeDocument/2006/relationships/diagramColors" Target="../diagrams/colors13.xml"/><Relationship Id="rId27" Type="http://schemas.openxmlformats.org/officeDocument/2006/relationships/diagramColors" Target="../diagrams/colors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13" Type="http://schemas.openxmlformats.org/officeDocument/2006/relationships/diagramQuickStyle" Target="../diagrams/quickStyle16.xml"/><Relationship Id="rId18" Type="http://schemas.openxmlformats.org/officeDocument/2006/relationships/diagramQuickStyle" Target="../diagrams/quickStyle17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5.xml"/><Relationship Id="rId12" Type="http://schemas.openxmlformats.org/officeDocument/2006/relationships/diagramLayout" Target="../diagrams/layout16.xml"/><Relationship Id="rId17" Type="http://schemas.openxmlformats.org/officeDocument/2006/relationships/diagramLayout" Target="../diagrams/layout17.xml"/><Relationship Id="rId2" Type="http://schemas.openxmlformats.org/officeDocument/2006/relationships/image" Target="../media/image37.jpg"/><Relationship Id="rId16" Type="http://schemas.openxmlformats.org/officeDocument/2006/relationships/diagramData" Target="../diagrams/data17.xml"/><Relationship Id="rId20" Type="http://schemas.microsoft.com/office/2007/relationships/diagramDrawing" Target="../diagrams/drawing1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5.xml"/><Relationship Id="rId11" Type="http://schemas.openxmlformats.org/officeDocument/2006/relationships/diagramData" Target="../diagrams/data16.xml"/><Relationship Id="rId5" Type="http://schemas.openxmlformats.org/officeDocument/2006/relationships/image" Target="../media/image39.png"/><Relationship Id="rId15" Type="http://schemas.microsoft.com/office/2007/relationships/diagramDrawing" Target="../diagrams/drawing16.xml"/><Relationship Id="rId10" Type="http://schemas.microsoft.com/office/2007/relationships/diagramDrawing" Target="../diagrams/drawing15.xml"/><Relationship Id="rId19" Type="http://schemas.openxmlformats.org/officeDocument/2006/relationships/diagramColors" Target="../diagrams/colors17.xml"/><Relationship Id="rId4" Type="http://schemas.openxmlformats.org/officeDocument/2006/relationships/image" Target="../media/image38.png"/><Relationship Id="rId9" Type="http://schemas.openxmlformats.org/officeDocument/2006/relationships/diagramColors" Target="../diagrams/colors15.xml"/><Relationship Id="rId14" Type="http://schemas.openxmlformats.org/officeDocument/2006/relationships/diagramColors" Target="../diagrams/colors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565" y="0"/>
            <a:ext cx="5851340" cy="6858000"/>
            <a:chOff x="0" y="0"/>
            <a:chExt cx="585134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851340" cy="6858000"/>
            </a:xfrm>
            <a:custGeom>
              <a:avLst/>
              <a:gdLst/>
              <a:ahLst/>
              <a:cxnLst/>
              <a:rect l="l" t="t" r="r" b="b"/>
              <a:pathLst>
                <a:path w="5828030" h="6858000">
                  <a:moveTo>
                    <a:pt x="582777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827776" y="6858000"/>
                  </a:lnTo>
                  <a:lnTo>
                    <a:pt x="5827776" y="0"/>
                  </a:lnTo>
                  <a:close/>
                </a:path>
              </a:pathLst>
            </a:custGeom>
            <a:solidFill>
              <a:srgbClr val="0341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5828030" cy="6858000"/>
            </a:xfrm>
            <a:custGeom>
              <a:avLst/>
              <a:gdLst/>
              <a:ahLst/>
              <a:cxnLst/>
              <a:rect l="l" t="t" r="r" b="b"/>
              <a:pathLst>
                <a:path w="5828030" h="6858000">
                  <a:moveTo>
                    <a:pt x="0" y="6858000"/>
                  </a:moveTo>
                  <a:lnTo>
                    <a:pt x="5827776" y="6858000"/>
                  </a:lnTo>
                  <a:lnTo>
                    <a:pt x="582777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192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1121" y="3700653"/>
            <a:ext cx="3074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 err="1">
                <a:solidFill>
                  <a:srgbClr val="FFFFFF"/>
                </a:solidFill>
                <a:latin typeface="Verdana"/>
                <a:cs typeface="Verdana"/>
              </a:rPr>
              <a:t>Нов</a:t>
            </a:r>
            <a:r>
              <a:rPr lang="ru-RU" sz="1800" spc="-5" dirty="0" err="1">
                <a:solidFill>
                  <a:srgbClr val="FFFFFF"/>
                </a:solidFill>
                <a:latin typeface="Verdana"/>
                <a:cs typeface="Verdana"/>
              </a:rPr>
              <a:t>ый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 err="1">
                <a:solidFill>
                  <a:srgbClr val="FFFFFF"/>
                </a:solidFill>
                <a:latin typeface="Verdana"/>
                <a:cs typeface="Verdana"/>
              </a:rPr>
              <a:t>партийный</a:t>
            </a: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проект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121" y="3973144"/>
            <a:ext cx="5286654" cy="1854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53D1ED"/>
                </a:solidFill>
                <a:latin typeface="Verdana"/>
                <a:cs typeface="Verdana"/>
              </a:rPr>
              <a:t>«ЦЕНТР</a:t>
            </a:r>
            <a:endParaRPr sz="4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4000" spc="-5" dirty="0">
                <a:solidFill>
                  <a:srgbClr val="53D1ED"/>
                </a:solidFill>
                <a:latin typeface="Verdana"/>
                <a:cs typeface="Verdana"/>
              </a:rPr>
              <a:t>ДЕТСКОГО </a:t>
            </a:r>
            <a:r>
              <a:rPr sz="4000" dirty="0">
                <a:solidFill>
                  <a:srgbClr val="53D1ED"/>
                </a:solidFill>
                <a:latin typeface="Verdana"/>
                <a:cs typeface="Verdana"/>
              </a:rPr>
              <a:t> </a:t>
            </a:r>
            <a:r>
              <a:rPr sz="4000" spc="-10" dirty="0">
                <a:solidFill>
                  <a:srgbClr val="53D1ED"/>
                </a:solidFill>
                <a:latin typeface="Verdana"/>
                <a:cs typeface="Verdana"/>
              </a:rPr>
              <a:t>РАЗВИТИЯ»</a:t>
            </a:r>
            <a:endParaRPr sz="40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1104" y="0"/>
            <a:ext cx="9455150" cy="6858000"/>
            <a:chOff x="451104" y="0"/>
            <a:chExt cx="9455150" cy="68580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7775" y="0"/>
              <a:ext cx="4078224" cy="685799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104" y="726948"/>
              <a:ext cx="777240" cy="1019555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4010698" y="76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pc="-5" dirty="0">
                <a:solidFill>
                  <a:srgbClr val="FFFFFF"/>
                </a:solidFill>
                <a:latin typeface="Verdana"/>
                <a:cs typeface="Verdana"/>
              </a:rPr>
              <a:t>КОНЦЕПЦИЯ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483" y="0"/>
            <a:ext cx="6858000" cy="4476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9"/>
            <a:ext cx="7358584" cy="48966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" y="3887290"/>
            <a:ext cx="4255374" cy="30099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798" y="2420500"/>
            <a:ext cx="6858000" cy="447675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1582" y="568342"/>
            <a:ext cx="8958894" cy="4238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0449" y="688607"/>
            <a:ext cx="2211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«Центр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детского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развития»</a:t>
            </a:r>
            <a:endParaRPr sz="1200" dirty="0">
              <a:latin typeface="Verdana"/>
              <a:cs typeface="Verdana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6704" y="1447800"/>
            <a:ext cx="7624332" cy="43447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object 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51185" y="1580408"/>
            <a:ext cx="723900" cy="7284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1467" y="2371999"/>
            <a:ext cx="463336" cy="5425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8446" y="4424042"/>
            <a:ext cx="463336" cy="54259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438401" y="1580408"/>
            <a:ext cx="6476999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«</a:t>
            </a:r>
            <a:r>
              <a:rPr lang="ru-RU" sz="1300" dirty="0" smtClean="0">
                <a:solidFill>
                  <a:schemeClr val="bg1"/>
                </a:solidFill>
              </a:rPr>
              <a:t>В целях осуществления прорывного развития Российской  Федерации, увеличения численности населения страны,  повышения уровня жизни граждан, создания комфортных  условий для их проживания, а также раскрытия таланта каждого человека постановляю установить следующие  целевые показатели, характеризующие достижение национальных целей к 2030 году:</a:t>
            </a:r>
          </a:p>
          <a:p>
            <a:r>
              <a:rPr lang="ru-RU" sz="1300" dirty="0" smtClean="0">
                <a:solidFill>
                  <a:schemeClr val="bg1"/>
                </a:solidFill>
              </a:rPr>
              <a:t>создание условий для воспитания гармонично развитой  и социально ответственной личности на основе духовно- нравственных ценностей народов Российской Федерации,</a:t>
            </a:r>
          </a:p>
          <a:p>
            <a:r>
              <a:rPr lang="ru-RU" sz="1300" dirty="0" smtClean="0">
                <a:solidFill>
                  <a:schemeClr val="bg1"/>
                </a:solidFill>
              </a:rPr>
              <a:t>исторических и национально-культурных традиций.»</a:t>
            </a:r>
          </a:p>
          <a:p>
            <a:endParaRPr lang="ru-RU" sz="1300" dirty="0" smtClean="0">
              <a:solidFill>
                <a:schemeClr val="bg1"/>
              </a:solidFill>
            </a:endParaRPr>
          </a:p>
          <a:p>
            <a:r>
              <a:rPr lang="ru-RU" sz="1300" dirty="0" smtClean="0">
                <a:solidFill>
                  <a:schemeClr val="bg1"/>
                </a:solidFill>
              </a:rPr>
              <a:t>Указ Президента Российской Федерации «О национальных целях  развития Российской Федерации на период до 2030 года»</a:t>
            </a:r>
          </a:p>
          <a:p>
            <a:endParaRPr lang="ru-RU" sz="1300" dirty="0">
              <a:solidFill>
                <a:schemeClr val="bg1"/>
              </a:solidFill>
            </a:endParaRPr>
          </a:p>
          <a:p>
            <a:r>
              <a:rPr lang="ru-RU" sz="1300" dirty="0">
                <a:solidFill>
                  <a:schemeClr val="bg1"/>
                </a:solidFill>
              </a:rPr>
              <a:t>Во исполнение указа Президента Партией «ЕДИНАЯ РОССИЯ» 31.05.2021 проведен форум «Большой семейный совет», под председательством Председателя Партии Д.А. Медведева, по результатам которого, Секретарь Генерального совета Партии </a:t>
            </a:r>
            <a:r>
              <a:rPr lang="ru-RU" sz="1300" dirty="0" smtClean="0">
                <a:solidFill>
                  <a:schemeClr val="bg1"/>
                </a:solidFill>
              </a:rPr>
              <a:t/>
            </a:r>
            <a:br>
              <a:rPr lang="ru-RU" sz="1300" dirty="0" smtClean="0">
                <a:solidFill>
                  <a:schemeClr val="bg1"/>
                </a:solidFill>
              </a:rPr>
            </a:br>
            <a:r>
              <a:rPr lang="ru-RU" sz="1300" dirty="0" smtClean="0">
                <a:solidFill>
                  <a:schemeClr val="bg1"/>
                </a:solidFill>
              </a:rPr>
              <a:t>А.А</a:t>
            </a:r>
            <a:r>
              <a:rPr lang="ru-RU" sz="1300" dirty="0">
                <a:solidFill>
                  <a:schemeClr val="bg1"/>
                </a:solidFill>
              </a:rPr>
              <a:t>. </a:t>
            </a:r>
            <a:r>
              <a:rPr lang="ru-RU" sz="1300" dirty="0" err="1">
                <a:solidFill>
                  <a:schemeClr val="bg1"/>
                </a:solidFill>
              </a:rPr>
              <a:t>Турчак</a:t>
            </a:r>
            <a:r>
              <a:rPr lang="ru-RU" sz="1300" dirty="0">
                <a:solidFill>
                  <a:schemeClr val="bg1"/>
                </a:solidFill>
              </a:rPr>
              <a:t>, в целях повышения уровня жизни граждан, создания комфортных  условий для их проживания, поручил проработать вопрос о предоставлении неиспользуемых помещений муниципальной собственности социально ответственному бизнесу для организации совместно с Партией детских центров развития.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86" y="3110"/>
            <a:ext cx="4929314" cy="68707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82569" y="0"/>
            <a:ext cx="3755461" cy="6504996"/>
          </a:xfrm>
          <a:prstGeom prst="rect">
            <a:avLst/>
          </a:prstGeom>
          <a:effectLst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2" name="object 2"/>
          <p:cNvSpPr txBox="1"/>
          <p:nvPr/>
        </p:nvSpPr>
        <p:spPr>
          <a:xfrm>
            <a:off x="5584060" y="814691"/>
            <a:ext cx="4190365" cy="4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500" spc="-5" dirty="0">
                <a:solidFill>
                  <a:srgbClr val="53D1ED"/>
                </a:solidFill>
                <a:latin typeface="Verdana"/>
                <a:cs typeface="Verdana"/>
              </a:rPr>
              <a:t>Для воспитания гражданина с активной  жизненной позицией необходимо: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918811976"/>
              </p:ext>
            </p:extLst>
          </p:nvPr>
        </p:nvGraphicFramePr>
        <p:xfrm>
          <a:off x="5597140" y="2063352"/>
          <a:ext cx="4129404" cy="666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229734425"/>
              </p:ext>
            </p:extLst>
          </p:nvPr>
        </p:nvGraphicFramePr>
        <p:xfrm>
          <a:off x="5624572" y="2808475"/>
          <a:ext cx="4129404" cy="53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86436644"/>
              </p:ext>
            </p:extLst>
          </p:nvPr>
        </p:nvGraphicFramePr>
        <p:xfrm>
          <a:off x="5627620" y="3467413"/>
          <a:ext cx="4127630" cy="2565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290"/>
            <a:ext cx="5093334" cy="632915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82600" y="1099021"/>
            <a:ext cx="473773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l">
              <a:lnSpc>
                <a:spcPct val="100000"/>
              </a:lnSpc>
              <a:spcBef>
                <a:spcPts val="105"/>
              </a:spcBef>
              <a:tabLst>
                <a:tab pos="1490980" algn="l"/>
              </a:tabLst>
            </a:pPr>
            <a:r>
              <a:rPr sz="1400" dirty="0" smtClean="0">
                <a:solidFill>
                  <a:schemeClr val="bg1"/>
                </a:solidFill>
              </a:rPr>
              <a:t>Д</a:t>
            </a:r>
            <a:r>
              <a:rPr lang="ru-RU" sz="1400" dirty="0" smtClean="0">
                <a:solidFill>
                  <a:schemeClr val="bg1"/>
                </a:solidFill>
              </a:rPr>
              <a:t>ЕТИ – </a:t>
            </a:r>
            <a:r>
              <a:rPr lang="ru-RU" sz="1400" dirty="0" smtClean="0">
                <a:solidFill>
                  <a:srgbClr val="92D050"/>
                </a:solidFill>
              </a:rPr>
              <a:t>ВАЖНЕЙШИЙ ПРИОРИТЕТ </a:t>
            </a:r>
            <a:r>
              <a:rPr lang="ru-RU" sz="1400" dirty="0" smtClean="0">
                <a:solidFill>
                  <a:schemeClr val="bg1"/>
                </a:solidFill>
              </a:rPr>
              <a:t>ГОСУДАРСТЕВННО ПОЛИИТИКИ РОССИИ </a:t>
            </a:r>
            <a:endParaRPr sz="1400" dirty="0">
              <a:solidFill>
                <a:schemeClr val="bg1"/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63844" y="107402"/>
            <a:ext cx="9427524" cy="42389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0397" y="215207"/>
            <a:ext cx="2211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«Центр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детского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развития»</a:t>
            </a:r>
            <a:endParaRPr sz="12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811" y="3031651"/>
            <a:ext cx="5072312" cy="315800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1582" y="1169834"/>
            <a:ext cx="2201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50" dirty="0"/>
              <a:t>ПРОБЛЕМЫ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582" y="568342"/>
            <a:ext cx="8958894" cy="42389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95300" y="6377940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6096">
            <a:solidFill>
              <a:srgbClr val="82C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79500" y="659129"/>
            <a:ext cx="2211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«Центр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детского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развития»</a:t>
            </a:r>
            <a:endParaRPr sz="1200">
              <a:latin typeface="Verdana"/>
              <a:cs typeface="Verdana"/>
            </a:endParaRPr>
          </a:p>
        </p:txBody>
      </p:sp>
      <p:graphicFrame>
        <p:nvGraphicFramePr>
          <p:cNvPr id="1025" name="Схема 1024"/>
          <p:cNvGraphicFramePr/>
          <p:nvPr>
            <p:extLst>
              <p:ext uri="{D42A27DB-BD31-4B8C-83A1-F6EECF244321}">
                <p14:modId xmlns:p14="http://schemas.microsoft.com/office/powerpoint/2010/main" val="1882044328"/>
              </p:ext>
            </p:extLst>
          </p:nvPr>
        </p:nvGraphicFramePr>
        <p:xfrm>
          <a:off x="1668110" y="1359318"/>
          <a:ext cx="5850892" cy="5208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8" name="Рисунок 10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048000"/>
            <a:ext cx="2790202" cy="1990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1156" y="1646281"/>
            <a:ext cx="5072312" cy="31580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377940"/>
            <a:ext cx="9906859" cy="4816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433110"/>
            <a:ext cx="5072312" cy="31580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0" y="0"/>
            <a:ext cx="9907079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1582" y="994139"/>
            <a:ext cx="90424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pc="55" dirty="0">
                <a:solidFill>
                  <a:schemeClr val="bg1"/>
                </a:solidFill>
              </a:rPr>
              <a:t>СОЦИАЛЬНОЕ</a:t>
            </a:r>
            <a:r>
              <a:rPr spc="130" dirty="0">
                <a:solidFill>
                  <a:schemeClr val="bg1"/>
                </a:solidFill>
              </a:rPr>
              <a:t> </a:t>
            </a:r>
            <a:r>
              <a:rPr spc="50" dirty="0" smtClean="0">
                <a:solidFill>
                  <a:schemeClr val="bg1"/>
                </a:solidFill>
              </a:rPr>
              <a:t>ЗНАЧЕНИЕ</a:t>
            </a:r>
            <a:r>
              <a:rPr spc="140" dirty="0" smtClean="0">
                <a:solidFill>
                  <a:schemeClr val="bg1"/>
                </a:solidFill>
              </a:rPr>
              <a:t> </a:t>
            </a:r>
            <a:r>
              <a:rPr spc="50" dirty="0">
                <a:solidFill>
                  <a:schemeClr val="bg1"/>
                </a:solidFill>
              </a:rPr>
              <a:t>ПРОЕКТА</a:t>
            </a:r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3904790176"/>
              </p:ext>
            </p:extLst>
          </p:nvPr>
        </p:nvGraphicFramePr>
        <p:xfrm>
          <a:off x="1443628" y="1872610"/>
          <a:ext cx="5377130" cy="884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object 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1582" y="568342"/>
            <a:ext cx="8958894" cy="42389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95300" y="6377940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6096">
            <a:solidFill>
              <a:srgbClr val="82C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3994886892"/>
              </p:ext>
            </p:extLst>
          </p:nvPr>
        </p:nvGraphicFramePr>
        <p:xfrm>
          <a:off x="1437506" y="4722226"/>
          <a:ext cx="5449300" cy="80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7" name="object 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39615" y="1833765"/>
            <a:ext cx="633469" cy="762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7647" y="4762486"/>
            <a:ext cx="792479" cy="710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9500" y="659129"/>
            <a:ext cx="2211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«Центр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детского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развития»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10" name="object 7">
            <a:extLst>
              <a:ext uri="{FF2B5EF4-FFF2-40B4-BE49-F238E27FC236}">
                <a16:creationId xmlns:a16="http://schemas.microsoft.com/office/drawing/2014/main" id="{110C00D2-B69A-154E-9D15-155DE681DEB2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04092" y="5596805"/>
            <a:ext cx="787907" cy="688458"/>
          </a:xfrm>
          <a:prstGeom prst="rect">
            <a:avLst/>
          </a:prstGeom>
        </p:spPr>
      </p:pic>
      <p:pic>
        <p:nvPicPr>
          <p:cNvPr id="13" name="object 8">
            <a:extLst>
              <a:ext uri="{FF2B5EF4-FFF2-40B4-BE49-F238E27FC236}">
                <a16:creationId xmlns:a16="http://schemas.microsoft.com/office/drawing/2014/main" id="{B5AFC847-C38F-E34F-94E8-2691B955F2FA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82969" y="2813838"/>
            <a:ext cx="746760" cy="748284"/>
          </a:xfrm>
          <a:prstGeom prst="rect">
            <a:avLst/>
          </a:prstGeom>
        </p:spPr>
      </p:pic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273262118"/>
              </p:ext>
            </p:extLst>
          </p:nvPr>
        </p:nvGraphicFramePr>
        <p:xfrm>
          <a:off x="1444785" y="2803843"/>
          <a:ext cx="5434742" cy="875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15" name="object 6">
            <a:extLst>
              <a:ext uri="{FF2B5EF4-FFF2-40B4-BE49-F238E27FC236}">
                <a16:creationId xmlns:a16="http://schemas.microsoft.com/office/drawing/2014/main" id="{0E686E4E-F57D-D64A-8F9C-AE7D7337AF40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58044" y="3728878"/>
            <a:ext cx="671683" cy="736091"/>
          </a:xfrm>
          <a:prstGeom prst="rect">
            <a:avLst/>
          </a:prstGeom>
        </p:spPr>
      </p:pic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567801540"/>
              </p:ext>
            </p:extLst>
          </p:nvPr>
        </p:nvGraphicFramePr>
        <p:xfrm>
          <a:off x="1416335" y="3752285"/>
          <a:ext cx="5431715" cy="883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853593376"/>
              </p:ext>
            </p:extLst>
          </p:nvPr>
        </p:nvGraphicFramePr>
        <p:xfrm>
          <a:off x="1452064" y="5596805"/>
          <a:ext cx="5434742" cy="750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888568115"/>
              </p:ext>
            </p:extLst>
          </p:nvPr>
        </p:nvGraphicFramePr>
        <p:xfrm>
          <a:off x="7085244" y="1920965"/>
          <a:ext cx="2744556" cy="4417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2182" y="0"/>
            <a:ext cx="9928181" cy="6477000"/>
          </a:xfrm>
          <a:prstGeom prst="rect">
            <a:avLst/>
          </a:prstGeom>
        </p:spPr>
      </p:pic>
      <p:pic>
        <p:nvPicPr>
          <p:cNvPr id="22" name="object 24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4261" y="3210152"/>
            <a:ext cx="4889558" cy="319450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6"/>
          <a:srcRect l="17936" t="557" b="-557"/>
          <a:stretch/>
        </p:blipFill>
        <p:spPr>
          <a:xfrm>
            <a:off x="-9521" y="2869072"/>
            <a:ext cx="4304943" cy="353950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0724" y="0"/>
            <a:ext cx="3705275" cy="26443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12" y="1056295"/>
            <a:ext cx="5688934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ru-RU" dirty="0" smtClean="0">
                <a:solidFill>
                  <a:schemeClr val="bg1"/>
                </a:solidFill>
                <a:latin typeface="Calibri"/>
                <a:cs typeface="Calibri"/>
              </a:rPr>
              <a:t>НАПРАВЛЕНИЕ </a:t>
            </a:r>
            <a:r>
              <a:rPr dirty="0" smtClean="0">
                <a:solidFill>
                  <a:schemeClr val="bg1"/>
                </a:solidFill>
                <a:latin typeface="Calibri"/>
                <a:cs typeface="Calibri"/>
              </a:rPr>
              <a:t>ДЕЯТЕЛЬНОСТЬ </a:t>
            </a:r>
            <a:r>
              <a:rPr lang="ru-RU" dirty="0" smtClean="0">
                <a:solidFill>
                  <a:schemeClr val="bg1"/>
                </a:solidFill>
                <a:latin typeface="Calibri"/>
                <a:cs typeface="Calibri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dirty="0" smtClean="0">
                <a:solidFill>
                  <a:srgbClr val="92D050"/>
                </a:solidFill>
                <a:latin typeface="Calibri"/>
                <a:cs typeface="Calibri"/>
              </a:rPr>
              <a:t>ДЕТСКИХ </a:t>
            </a:r>
            <a:r>
              <a:rPr dirty="0">
                <a:solidFill>
                  <a:srgbClr val="92D050"/>
                </a:solidFill>
                <a:latin typeface="Calibri"/>
                <a:cs typeface="Calibri"/>
              </a:rPr>
              <a:t>КЛУБОВ</a:t>
            </a:r>
            <a:r>
              <a:rPr lang="ru-RU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br>
              <a:rPr lang="ru-RU" dirty="0">
                <a:solidFill>
                  <a:srgbClr val="92D050"/>
                </a:solidFill>
                <a:latin typeface="Calibri"/>
                <a:cs typeface="Calibri"/>
              </a:rPr>
            </a:br>
            <a:endParaRPr spc="45" dirty="0">
              <a:solidFill>
                <a:srgbClr val="92D05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5300" y="6377940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6096">
            <a:solidFill>
              <a:srgbClr val="82C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5164" y="6381798"/>
            <a:ext cx="9947260" cy="44702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5035193" y="3326098"/>
            <a:ext cx="4462779" cy="235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863" marR="5080" indent="-285750" algn="l" rtl="0">
              <a:spcBef>
                <a:spcPts val="100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4658995" algn="l"/>
                <a:tab pos="4659630" algn="l"/>
              </a:tabLst>
            </a:pPr>
            <a:r>
              <a:rPr lang="ru-RU" sz="1500" kern="1200" dirty="0">
                <a:solidFill>
                  <a:schemeClr val="bg1"/>
                </a:solidFill>
                <a:latin typeface="+mn-lt"/>
              </a:rPr>
              <a:t>п</a:t>
            </a:r>
            <a:r>
              <a:rPr lang="ru-RU" sz="1500" kern="1200" dirty="0" smtClean="0">
                <a:solidFill>
                  <a:schemeClr val="bg1"/>
                </a:solidFill>
                <a:latin typeface="+mn-lt"/>
              </a:rPr>
              <a:t>опулярные направления доп. образования (</a:t>
            </a:r>
            <a:r>
              <a:rPr sz="1500" kern="1200" dirty="0" err="1" smtClean="0">
                <a:solidFill>
                  <a:schemeClr val="bg1"/>
                </a:solidFill>
                <a:latin typeface="+mn-lt"/>
              </a:rPr>
              <a:t>информатика</a:t>
            </a:r>
            <a:r>
              <a:rPr sz="1500" kern="1200" dirty="0" smtClean="0">
                <a:solidFill>
                  <a:schemeClr val="bg1"/>
                </a:solidFill>
                <a:latin typeface="+mn-lt"/>
              </a:rPr>
              <a:t>,</a:t>
            </a:r>
            <a:r>
              <a:rPr lang="ru-RU" sz="1500" kern="1200" dirty="0" smtClean="0">
                <a:solidFill>
                  <a:schemeClr val="bg1"/>
                </a:solidFill>
                <a:latin typeface="+mn-lt"/>
              </a:rPr>
              <a:t>  изучение иностранных языков</a:t>
            </a:r>
            <a:r>
              <a:rPr sz="1500" kern="120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sz="1500" kern="1200" dirty="0" err="1">
                <a:solidFill>
                  <a:schemeClr val="bg1"/>
                </a:solidFill>
                <a:latin typeface="+mn-lt"/>
              </a:rPr>
              <a:t>скорочтение</a:t>
            </a:r>
            <a:r>
              <a:rPr sz="1500" kern="1200" dirty="0">
                <a:solidFill>
                  <a:schemeClr val="bg1"/>
                </a:solidFill>
                <a:latin typeface="+mn-lt"/>
              </a:rPr>
              <a:t>,  </a:t>
            </a:r>
            <a:r>
              <a:rPr sz="1500" kern="1200" dirty="0" err="1">
                <a:solidFill>
                  <a:schemeClr val="bg1"/>
                </a:solidFill>
                <a:latin typeface="+mn-lt"/>
              </a:rPr>
              <a:t>развитие</a:t>
            </a:r>
            <a:r>
              <a:rPr sz="1500" kern="1200" dirty="0">
                <a:solidFill>
                  <a:schemeClr val="bg1"/>
                </a:solidFill>
                <a:latin typeface="+mn-lt"/>
              </a:rPr>
              <a:t> </a:t>
            </a:r>
            <a:r>
              <a:rPr sz="1500" kern="1200" dirty="0" err="1">
                <a:solidFill>
                  <a:schemeClr val="bg1"/>
                </a:solidFill>
                <a:latin typeface="+mn-lt"/>
              </a:rPr>
              <a:t>внимания</a:t>
            </a:r>
            <a:r>
              <a:rPr sz="1500" kern="1200" dirty="0">
                <a:solidFill>
                  <a:schemeClr val="bg1"/>
                </a:solidFill>
                <a:latin typeface="+mn-lt"/>
              </a:rPr>
              <a:t> и </a:t>
            </a:r>
            <a:r>
              <a:rPr sz="1500" kern="1200" dirty="0" err="1" smtClean="0">
                <a:solidFill>
                  <a:schemeClr val="bg1"/>
                </a:solidFill>
                <a:latin typeface="+mn-lt"/>
              </a:rPr>
              <a:t>памяти</a:t>
            </a:r>
            <a:r>
              <a:rPr lang="ru-RU" sz="1500" kern="1200" dirty="0" smtClean="0">
                <a:solidFill>
                  <a:schemeClr val="bg1"/>
                </a:solidFill>
                <a:latin typeface="+mn-lt"/>
              </a:rPr>
              <a:t>)</a:t>
            </a:r>
            <a:endParaRPr sz="1500" kern="1200" dirty="0">
              <a:solidFill>
                <a:schemeClr val="bg1"/>
              </a:solidFill>
              <a:latin typeface="+mn-lt"/>
            </a:endParaRPr>
          </a:p>
          <a:p>
            <a:pPr marL="550863" marR="859155" indent="-285750" algn="l" rtl="0">
              <a:spcBef>
                <a:spcPts val="150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4658995" algn="l"/>
                <a:tab pos="4659630" algn="l"/>
              </a:tabLst>
            </a:pPr>
            <a:r>
              <a:rPr sz="1500" kern="1200" dirty="0" err="1">
                <a:solidFill>
                  <a:schemeClr val="bg1"/>
                </a:solidFill>
                <a:latin typeface="+mn-lt"/>
              </a:rPr>
              <a:t>художественная</a:t>
            </a:r>
            <a:r>
              <a:rPr sz="1500" kern="1200" dirty="0">
                <a:solidFill>
                  <a:schemeClr val="bg1"/>
                </a:solidFill>
                <a:latin typeface="+mn-lt"/>
              </a:rPr>
              <a:t> студия, </a:t>
            </a:r>
            <a:r>
              <a:rPr sz="1500" kern="1200" dirty="0" err="1">
                <a:solidFill>
                  <a:schemeClr val="bg1"/>
                </a:solidFill>
                <a:latin typeface="+mn-lt"/>
              </a:rPr>
              <a:t>студия</a:t>
            </a:r>
            <a:r>
              <a:rPr sz="1500" kern="1200" dirty="0">
                <a:solidFill>
                  <a:schemeClr val="bg1"/>
                </a:solidFill>
                <a:latin typeface="+mn-lt"/>
              </a:rPr>
              <a:t>  </a:t>
            </a:r>
            <a:r>
              <a:rPr sz="1500" kern="1200" dirty="0" err="1" smtClean="0">
                <a:solidFill>
                  <a:schemeClr val="bg1"/>
                </a:solidFill>
                <a:latin typeface="+mn-lt"/>
              </a:rPr>
              <a:t>хореографии</a:t>
            </a:r>
            <a:endParaRPr sz="1500" kern="1200" dirty="0">
              <a:solidFill>
                <a:schemeClr val="bg1"/>
              </a:solidFill>
              <a:latin typeface="+mn-lt"/>
            </a:endParaRPr>
          </a:p>
          <a:p>
            <a:pPr marL="550863" indent="-285750" algn="l" rtl="0">
              <a:spcBef>
                <a:spcPts val="350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4658995" algn="l"/>
                <a:tab pos="4659630" algn="l"/>
              </a:tabLst>
            </a:pPr>
            <a:r>
              <a:rPr sz="1500" kern="1200" dirty="0" err="1" smtClean="0">
                <a:solidFill>
                  <a:schemeClr val="bg1"/>
                </a:solidFill>
                <a:latin typeface="+mn-lt"/>
              </a:rPr>
              <a:t>робототехника</a:t>
            </a:r>
            <a:endParaRPr sz="1500" kern="1200" dirty="0">
              <a:solidFill>
                <a:schemeClr val="bg1"/>
              </a:solidFill>
              <a:latin typeface="+mn-lt"/>
            </a:endParaRPr>
          </a:p>
          <a:p>
            <a:pPr marL="550863" indent="-285750" algn="l" rtl="0">
              <a:spcBef>
                <a:spcPts val="515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4658995" algn="l"/>
                <a:tab pos="4659630" algn="l"/>
              </a:tabLst>
            </a:pPr>
            <a:r>
              <a:rPr sz="1500" kern="1200" dirty="0">
                <a:solidFill>
                  <a:schemeClr val="bg1"/>
                </a:solidFill>
                <a:latin typeface="+mn-lt"/>
              </a:rPr>
              <a:t>правовая грамотность в </a:t>
            </a:r>
            <a:r>
              <a:rPr sz="1500" kern="1200" dirty="0" err="1" smtClean="0">
                <a:solidFill>
                  <a:schemeClr val="bg1"/>
                </a:solidFill>
                <a:latin typeface="+mn-lt"/>
              </a:rPr>
              <a:t>интернете</a:t>
            </a:r>
            <a:endParaRPr sz="1500" kern="1200" dirty="0">
              <a:solidFill>
                <a:schemeClr val="bg1"/>
              </a:solidFill>
              <a:latin typeface="+mn-lt"/>
            </a:endParaRPr>
          </a:p>
          <a:p>
            <a:pPr marL="550863" indent="-285750" algn="l" rtl="0">
              <a:spcBef>
                <a:spcPts val="530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4658995" algn="l"/>
                <a:tab pos="4659630" algn="l"/>
              </a:tabLst>
            </a:pPr>
            <a:r>
              <a:rPr sz="1500" kern="1200" dirty="0" err="1" smtClean="0">
                <a:solidFill>
                  <a:schemeClr val="bg1"/>
                </a:solidFill>
                <a:latin typeface="+mn-lt"/>
              </a:rPr>
              <a:t>киберспорт</a:t>
            </a:r>
            <a:endParaRPr sz="1500" kern="1200" dirty="0">
              <a:solidFill>
                <a:schemeClr val="bg1"/>
              </a:solidFill>
              <a:latin typeface="+mn-lt"/>
            </a:endParaRPr>
          </a:p>
          <a:p>
            <a:pPr marL="550863" indent="-285750" algn="l" rtl="0">
              <a:spcBef>
                <a:spcPts val="520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4658995" algn="l"/>
                <a:tab pos="4659630" algn="l"/>
              </a:tabLst>
            </a:pPr>
            <a:r>
              <a:rPr sz="1500" kern="1200" dirty="0" err="1">
                <a:solidFill>
                  <a:schemeClr val="bg1"/>
                </a:solidFill>
                <a:latin typeface="+mn-lt"/>
              </a:rPr>
              <a:t>спортивные</a:t>
            </a:r>
            <a:r>
              <a:rPr sz="1500" kern="1200" dirty="0">
                <a:solidFill>
                  <a:schemeClr val="bg1"/>
                </a:solidFill>
                <a:latin typeface="+mn-lt"/>
              </a:rPr>
              <a:t> </a:t>
            </a:r>
            <a:r>
              <a:rPr sz="1500" kern="1200" dirty="0" err="1" smtClean="0">
                <a:solidFill>
                  <a:schemeClr val="bg1"/>
                </a:solidFill>
                <a:latin typeface="+mn-lt"/>
              </a:rPr>
              <a:t>секции</a:t>
            </a:r>
            <a:endParaRPr sz="1500" kern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322" y="3451584"/>
            <a:ext cx="4077054" cy="2449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indent="-274638">
              <a:spcBef>
                <a:spcPts val="515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ru-RU" sz="1500" dirty="0" smtClean="0">
                <a:solidFill>
                  <a:schemeClr val="bg1"/>
                </a:solidFill>
                <a:cs typeface="Verdana"/>
              </a:rPr>
              <a:t>военно-патриотическое</a:t>
            </a:r>
            <a:r>
              <a:rPr lang="ru-RU" sz="1500" spc="-75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воспитание </a:t>
            </a:r>
            <a:r>
              <a:rPr lang="ru-RU" sz="1500" spc="-5" dirty="0" smtClean="0">
                <a:solidFill>
                  <a:schemeClr val="bg1"/>
                </a:solidFill>
                <a:cs typeface="Verdana"/>
              </a:rPr>
              <a:t>(экскурсии</a:t>
            </a:r>
            <a:r>
              <a:rPr lang="ru-RU" sz="1500" spc="-40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в военные</a:t>
            </a:r>
            <a:r>
              <a:rPr lang="ru-RU" sz="1500" spc="-4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spc="-5" dirty="0">
                <a:solidFill>
                  <a:schemeClr val="bg1"/>
                </a:solidFill>
                <a:cs typeface="Verdana"/>
              </a:rPr>
              <a:t>музеи,</a:t>
            </a:r>
            <a:r>
              <a:rPr lang="ru-RU" sz="1500" spc="1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посещение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памятных</a:t>
            </a:r>
            <a:r>
              <a:rPr lang="ru-RU" sz="1500" spc="-45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мест,</a:t>
            </a:r>
            <a:r>
              <a:rPr lang="ru-RU" sz="1500" spc="-2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встречи</a:t>
            </a:r>
            <a:r>
              <a:rPr lang="ru-RU" sz="1500" spc="-2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с</a:t>
            </a:r>
            <a:r>
              <a:rPr lang="ru-RU" sz="1500" spc="-2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spc="-5" dirty="0">
                <a:solidFill>
                  <a:schemeClr val="bg1"/>
                </a:solidFill>
                <a:cs typeface="Verdana"/>
              </a:rPr>
              <a:t>героями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– </a:t>
            </a:r>
            <a:br>
              <a:rPr lang="ru-RU" sz="1500" dirty="0" smtClean="0">
                <a:solidFill>
                  <a:schemeClr val="bg1"/>
                </a:solidFill>
                <a:cs typeface="Verdana"/>
              </a:rPr>
            </a:br>
            <a:r>
              <a:rPr lang="ru-RU" sz="1500" spc="-5" dirty="0" smtClean="0">
                <a:solidFill>
                  <a:schemeClr val="bg1"/>
                </a:solidFill>
                <a:cs typeface="Verdana"/>
              </a:rPr>
              <a:t>участниками</a:t>
            </a:r>
            <a:r>
              <a:rPr lang="ru-RU" sz="1500" spc="-35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войн</a:t>
            </a:r>
            <a:r>
              <a:rPr lang="ru-RU" sz="1500" spc="-3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и</a:t>
            </a:r>
            <a:r>
              <a:rPr lang="ru-RU" sz="1500" spc="-2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боевых</a:t>
            </a:r>
            <a:r>
              <a:rPr lang="ru-RU" sz="1500" spc="-3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действий</a:t>
            </a:r>
          </a:p>
          <a:p>
            <a:pPr marL="539750" indent="-274638">
              <a:spcBef>
                <a:spcPts val="515"/>
              </a:spcBef>
              <a:buClr>
                <a:schemeClr val="bg1"/>
              </a:buClr>
              <a:buSzPct val="117857"/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ru-RU" sz="1500" spc="-5" dirty="0" smtClean="0">
                <a:solidFill>
                  <a:schemeClr val="bg1"/>
                </a:solidFill>
                <a:cs typeface="Verdana"/>
              </a:rPr>
              <a:t>курс</a:t>
            </a:r>
            <a:r>
              <a:rPr lang="ru-RU" sz="1500" spc="-10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spc="-10" dirty="0">
                <a:solidFill>
                  <a:schemeClr val="bg1"/>
                </a:solidFill>
                <a:cs typeface="Verdana"/>
              </a:rPr>
              <a:t>оказания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первой </a:t>
            </a:r>
            <a:r>
              <a:rPr lang="ru-RU" sz="1500" spc="-47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помощи</a:t>
            </a:r>
            <a:endParaRPr lang="ru-RU" sz="1500" dirty="0">
              <a:solidFill>
                <a:schemeClr val="bg1"/>
              </a:solidFill>
              <a:cs typeface="Verdana"/>
            </a:endParaRPr>
          </a:p>
          <a:p>
            <a:pPr marL="539750" marR="365760" indent="-274638">
              <a:spcBef>
                <a:spcPts val="15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chemeClr val="bg1"/>
                </a:solidFill>
                <a:cs typeface="Verdana"/>
              </a:rPr>
              <a:t>духовное</a:t>
            </a:r>
            <a:r>
              <a:rPr lang="ru-RU" sz="1500" spc="-40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spc="-5" dirty="0" smtClean="0">
                <a:solidFill>
                  <a:schemeClr val="bg1"/>
                </a:solidFill>
                <a:cs typeface="Verdana"/>
              </a:rPr>
              <a:t>развитие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spc="-5" dirty="0">
                <a:solidFill>
                  <a:schemeClr val="bg1"/>
                </a:solidFill>
                <a:cs typeface="Verdana"/>
              </a:rPr>
              <a:t>(лекции,</a:t>
            </a:r>
            <a:r>
              <a:rPr lang="ru-RU" sz="1500" spc="-1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поездки</a:t>
            </a:r>
          </a:p>
          <a:p>
            <a:pPr marL="539750" marR="365760" indent="-274638">
              <a:spcBef>
                <a:spcPts val="15"/>
              </a:spcBef>
              <a:buClr>
                <a:schemeClr val="bg1"/>
              </a:buClr>
            </a:pPr>
            <a:r>
              <a:rPr lang="ru-RU" sz="1500" dirty="0" smtClean="0">
                <a:solidFill>
                  <a:schemeClr val="bg1"/>
                </a:solidFill>
                <a:cs typeface="Verdana"/>
              </a:rPr>
              <a:t>      в</a:t>
            </a:r>
            <a:r>
              <a:rPr lang="ru-RU" sz="1500" spc="-25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монастыри</a:t>
            </a:r>
            <a:r>
              <a:rPr lang="ru-RU" sz="1500" spc="-35" dirty="0" smtClean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и</a:t>
            </a:r>
            <a:r>
              <a:rPr lang="ru-RU" sz="1500" spc="-1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по</a:t>
            </a:r>
            <a:r>
              <a:rPr lang="ru-RU" sz="1500" spc="-3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объектам</a:t>
            </a:r>
            <a:r>
              <a:rPr lang="ru-RU" sz="1500" spc="-1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духовного наследия)</a:t>
            </a:r>
            <a:endParaRPr lang="ru-RU" sz="1500" dirty="0">
              <a:solidFill>
                <a:schemeClr val="bg1"/>
              </a:solidFill>
              <a:cs typeface="Verdana"/>
            </a:endParaRPr>
          </a:p>
          <a:p>
            <a:pPr marL="539750" indent="-274638">
              <a:spcBef>
                <a:spcPts val="515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500" spc="-5" dirty="0" smtClean="0">
                <a:solidFill>
                  <a:schemeClr val="bg1"/>
                </a:solidFill>
                <a:cs typeface="Verdana"/>
              </a:rPr>
              <a:t>изучение </a:t>
            </a:r>
            <a:r>
              <a:rPr lang="ru-RU" sz="1500" spc="-5" dirty="0">
                <a:solidFill>
                  <a:schemeClr val="bg1"/>
                </a:solidFill>
                <a:cs typeface="Verdana"/>
              </a:rPr>
              <a:t>истории </a:t>
            </a:r>
            <a:r>
              <a:rPr lang="ru-RU" sz="1500" dirty="0">
                <a:solidFill>
                  <a:schemeClr val="bg1"/>
                </a:solidFill>
                <a:cs typeface="Verdana"/>
              </a:rPr>
              <a:t>и </a:t>
            </a:r>
            <a:r>
              <a:rPr lang="ru-RU" sz="1500" spc="-5" dirty="0">
                <a:solidFill>
                  <a:schemeClr val="bg1"/>
                </a:solidFill>
                <a:cs typeface="Verdana"/>
              </a:rPr>
              <a:t>литературы, мировых </a:t>
            </a:r>
            <a:r>
              <a:rPr lang="ru-RU" sz="1500" spc="-480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spc="-5" dirty="0">
                <a:solidFill>
                  <a:schemeClr val="bg1"/>
                </a:solidFill>
                <a:cs typeface="Verdana"/>
              </a:rPr>
              <a:t>религий,</a:t>
            </a:r>
            <a:r>
              <a:rPr lang="ru-RU" sz="1500" spc="-15" dirty="0">
                <a:solidFill>
                  <a:schemeClr val="bg1"/>
                </a:solidFill>
                <a:cs typeface="Verdana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cs typeface="Verdana"/>
              </a:rPr>
              <a:t>этикета</a:t>
            </a:r>
            <a:endParaRPr lang="ru-RU" sz="1500" dirty="0">
              <a:solidFill>
                <a:schemeClr val="bg1"/>
              </a:solidFill>
              <a:cs typeface="Verdana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0043" y="-3503890"/>
            <a:ext cx="5962405" cy="65659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4390" y="573671"/>
            <a:ext cx="8958894" cy="4238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60863" y="677830"/>
            <a:ext cx="22110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chemeClr val="bg1"/>
                </a:solidFill>
                <a:latin typeface="Verdana"/>
                <a:cs typeface="Verdana"/>
              </a:rPr>
              <a:t>«Центр</a:t>
            </a:r>
            <a:r>
              <a:rPr sz="1200" spc="-1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chemeClr val="bg1"/>
                </a:solidFill>
                <a:latin typeface="Verdana"/>
                <a:cs typeface="Verdana"/>
              </a:rPr>
              <a:t>детского </a:t>
            </a:r>
            <a:r>
              <a:rPr sz="1200" spc="-10" dirty="0">
                <a:solidFill>
                  <a:schemeClr val="bg1"/>
                </a:solidFill>
                <a:latin typeface="Verdana"/>
                <a:cs typeface="Verdana"/>
              </a:rPr>
              <a:t>развития»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02270" y="-202359"/>
            <a:ext cx="1048199" cy="114583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95254" y="2076287"/>
            <a:ext cx="5993470" cy="10445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solidFill>
                  <a:srgbClr val="00FCFF"/>
                </a:solidFill>
                <a:latin typeface="Calibri"/>
                <a:ea typeface="+mj-ea"/>
                <a:cs typeface="Calibri"/>
              </a:rPr>
              <a:t>ПОМЕЩЕНИЕ ДЛЯ РАЗМЕЩЕНИЯ КЛУБА ДОЛЖНО СОСТАВЛЯТЬ В СРЕДНЕМ</a:t>
            </a:r>
            <a:r>
              <a:rPr lang="ru-RU" sz="1500" dirty="0">
                <a:solidFill>
                  <a:srgbClr val="00FCFF"/>
                </a:solidFill>
                <a:latin typeface="Calibri"/>
                <a:ea typeface="+mj-ea"/>
                <a:cs typeface="Calibri"/>
              </a:rPr>
              <a:t> 45</a:t>
            </a:r>
            <a:r>
              <a:rPr sz="1500" dirty="0">
                <a:solidFill>
                  <a:srgbClr val="00FCFF"/>
                </a:solidFill>
                <a:latin typeface="Calibri"/>
                <a:ea typeface="+mj-ea"/>
                <a:cs typeface="Calibri"/>
              </a:rPr>
              <a:t>-300 КВ. МЕТРОВ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00FCFF"/>
                </a:solidFill>
                <a:latin typeface="Calibri"/>
                <a:ea typeface="+mj-ea"/>
                <a:cs typeface="Calibri"/>
              </a:rPr>
              <a:t>Возможная тематика секций и кружков: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9921242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8570"/>
            <a:ext cx="2543930" cy="46722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0" y="342492"/>
            <a:ext cx="9542390" cy="609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064" y="554959"/>
            <a:ext cx="9017000" cy="184666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spc="-5" dirty="0">
                <a:solidFill>
                  <a:srgbClr val="FFFFFF"/>
                </a:solidFill>
              </a:rPr>
              <a:t>«Центр</a:t>
            </a:r>
            <a:r>
              <a:rPr lang="ru-RU" sz="1200" spc="-15" dirty="0">
                <a:solidFill>
                  <a:srgbClr val="FFFFFF"/>
                </a:solidFill>
              </a:rPr>
              <a:t> </a:t>
            </a:r>
            <a:r>
              <a:rPr lang="ru-RU" sz="1200" spc="-5" dirty="0">
                <a:solidFill>
                  <a:srgbClr val="FFFFFF"/>
                </a:solidFill>
              </a:rPr>
              <a:t>детского </a:t>
            </a:r>
            <a:r>
              <a:rPr lang="ru-RU" sz="1200" spc="-10" dirty="0">
                <a:solidFill>
                  <a:srgbClr val="FFFFFF"/>
                </a:solidFill>
              </a:rPr>
              <a:t>развития»</a:t>
            </a:r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46" y="6400800"/>
            <a:ext cx="8925318" cy="60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1210" y="584888"/>
            <a:ext cx="93255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pc="55" dirty="0" smtClean="0">
                <a:solidFill>
                  <a:srgbClr val="00BEDB"/>
                </a:solidFill>
                <a:ea typeface="+mj-ea"/>
              </a:rPr>
              <a:t>Поддержка Партия </a:t>
            </a:r>
            <a:r>
              <a:rPr lang="ru-RU" spc="55" dirty="0">
                <a:solidFill>
                  <a:srgbClr val="00BEDB"/>
                </a:solidFill>
                <a:ea typeface="+mj-ea"/>
              </a:rPr>
              <a:t>«ЕДИНАЯ РОССИЯ» </a:t>
            </a:r>
            <a:r>
              <a:rPr lang="ru-RU" spc="55" dirty="0" smtClean="0">
                <a:solidFill>
                  <a:srgbClr val="00BEDB"/>
                </a:solidFill>
                <a:ea typeface="+mj-ea"/>
              </a:rPr>
              <a:t>на </a:t>
            </a:r>
            <a:r>
              <a:rPr lang="ru-RU" spc="55" dirty="0">
                <a:solidFill>
                  <a:srgbClr val="00BEDB"/>
                </a:solidFill>
                <a:ea typeface="+mj-ea"/>
              </a:rPr>
              <a:t>федеральном и региональном уровне </a:t>
            </a:r>
            <a:r>
              <a:rPr lang="ru-RU" spc="55" dirty="0" smtClean="0">
                <a:solidFill>
                  <a:srgbClr val="00BEDB"/>
                </a:solidFill>
                <a:ea typeface="+mj-ea"/>
              </a:rPr>
              <a:t>организаций </a:t>
            </a:r>
            <a:r>
              <a:rPr lang="ru-RU" spc="55" dirty="0">
                <a:solidFill>
                  <a:srgbClr val="00BEDB"/>
                </a:solidFill>
                <a:ea typeface="+mj-ea"/>
              </a:rPr>
              <a:t>готовых принять участие в </a:t>
            </a:r>
            <a:r>
              <a:rPr lang="ru-RU" spc="55" dirty="0" smtClean="0">
                <a:solidFill>
                  <a:srgbClr val="00BEDB"/>
                </a:solidFill>
                <a:ea typeface="+mj-ea"/>
              </a:rPr>
              <a:t>проекте </a:t>
            </a:r>
            <a:endParaRPr lang="ru-RU" spc="55" dirty="0">
              <a:solidFill>
                <a:srgbClr val="00BEDB"/>
              </a:solidFill>
              <a:ea typeface="+mj-ea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1210" y="4374647"/>
            <a:ext cx="22271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34192"/>
                </a:solidFill>
              </a:rPr>
              <a:t>МЕХАНИЗМ РЕАЛИЗАЦИИ</a:t>
            </a:r>
          </a:p>
          <a:p>
            <a:pPr algn="ctr"/>
            <a:endParaRPr lang="ru-RU" dirty="0">
              <a:solidFill>
                <a:srgbClr val="03419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6376190"/>
            <a:ext cx="9935405" cy="4816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8310" y="342492"/>
            <a:ext cx="3033399" cy="104754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503" y="2937671"/>
            <a:ext cx="1048603" cy="1146147"/>
          </a:xfrm>
          <a:prstGeom prst="rect">
            <a:avLst/>
          </a:prstGeom>
        </p:spPr>
      </p:pic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140215969"/>
              </p:ext>
            </p:extLst>
          </p:nvPr>
        </p:nvGraphicFramePr>
        <p:xfrm>
          <a:off x="3315333" y="2912748"/>
          <a:ext cx="5187557" cy="944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3477748429"/>
              </p:ext>
            </p:extLst>
          </p:nvPr>
        </p:nvGraphicFramePr>
        <p:xfrm>
          <a:off x="3305971" y="1716150"/>
          <a:ext cx="5206282" cy="95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819014197"/>
              </p:ext>
            </p:extLst>
          </p:nvPr>
        </p:nvGraphicFramePr>
        <p:xfrm>
          <a:off x="3324389" y="4051031"/>
          <a:ext cx="5206282" cy="98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2858119759"/>
              </p:ext>
            </p:extLst>
          </p:nvPr>
        </p:nvGraphicFramePr>
        <p:xfrm>
          <a:off x="3315333" y="5251208"/>
          <a:ext cx="5224395" cy="1136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</p:spTree>
    <p:extLst>
      <p:ext uri="{BB962C8B-B14F-4D97-AF65-F5344CB8AC3E}">
        <p14:creationId xmlns:p14="http://schemas.microsoft.com/office/powerpoint/2010/main" val="222009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500" y="586157"/>
            <a:ext cx="8958894" cy="4238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67253" y="693962"/>
            <a:ext cx="2211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«Центр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детского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развития»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101488"/>
            <a:ext cx="5346700" cy="1304844"/>
          </a:xfrm>
          <a:prstGeom prst="rect">
            <a:avLst/>
          </a:prstGeom>
          <a:solidFill>
            <a:srgbClr val="034192"/>
          </a:solidFill>
        </p:spPr>
        <p:txBody>
          <a:bodyPr vert="horz" wrap="square" lIns="0" tIns="12065" rIns="0" bIns="0" rtlCol="0">
            <a:spAutoFit/>
          </a:bodyPr>
          <a:lstStyle/>
          <a:p>
            <a:pPr marL="357188">
              <a:lnSpc>
                <a:spcPct val="100000"/>
              </a:lnSpc>
              <a:spcBef>
                <a:spcPts val="95"/>
              </a:spcBef>
            </a:pPr>
            <a:r>
              <a:rPr spc="40" dirty="0">
                <a:solidFill>
                  <a:srgbClr val="92D050"/>
                </a:solidFill>
              </a:rPr>
              <a:t>ЦЕЛЬ</a:t>
            </a:r>
            <a:r>
              <a:rPr spc="165" dirty="0">
                <a:solidFill>
                  <a:srgbClr val="92D050"/>
                </a:solidFill>
              </a:rPr>
              <a:t> </a:t>
            </a:r>
            <a:r>
              <a:rPr spc="50" dirty="0">
                <a:solidFill>
                  <a:srgbClr val="92D050"/>
                </a:solidFill>
              </a:rPr>
              <a:t>ПРОЕКТА</a:t>
            </a:r>
            <a:r>
              <a:rPr spc="175" dirty="0">
                <a:solidFill>
                  <a:srgbClr val="92D050"/>
                </a:solidFill>
              </a:rPr>
              <a:t> </a:t>
            </a:r>
            <a:r>
              <a:rPr spc="-5" dirty="0">
                <a:solidFill>
                  <a:srgbClr val="A9E7F1"/>
                </a:solidFill>
              </a:rPr>
              <a:t>–</a:t>
            </a:r>
            <a:r>
              <a:rPr spc="145" dirty="0">
                <a:solidFill>
                  <a:srgbClr val="A9E7F1"/>
                </a:solidFill>
              </a:rPr>
              <a:t> </a:t>
            </a:r>
            <a:r>
              <a:rPr spc="45" dirty="0">
                <a:solidFill>
                  <a:srgbClr val="A9E7F1"/>
                </a:solidFill>
              </a:rPr>
              <a:t>ЦЕНТР</a:t>
            </a:r>
            <a:r>
              <a:rPr spc="160" dirty="0">
                <a:solidFill>
                  <a:srgbClr val="A9E7F1"/>
                </a:solidFill>
              </a:rPr>
              <a:t> </a:t>
            </a:r>
            <a:r>
              <a:rPr spc="50" dirty="0">
                <a:solidFill>
                  <a:srgbClr val="A9E7F1"/>
                </a:solidFill>
              </a:rPr>
              <a:t>ДЕТСКОГО</a:t>
            </a:r>
            <a:r>
              <a:rPr spc="135" dirty="0">
                <a:solidFill>
                  <a:srgbClr val="A9E7F1"/>
                </a:solidFill>
              </a:rPr>
              <a:t> </a:t>
            </a:r>
            <a:r>
              <a:rPr spc="55" dirty="0">
                <a:solidFill>
                  <a:srgbClr val="A9E7F1"/>
                </a:solidFill>
              </a:rPr>
              <a:t>РАЗВИТИЯ</a:t>
            </a:r>
          </a:p>
          <a:p>
            <a:pPr marL="357188">
              <a:lnSpc>
                <a:spcPct val="100000"/>
              </a:lnSpc>
            </a:pPr>
            <a:r>
              <a:rPr spc="25" dirty="0">
                <a:solidFill>
                  <a:srgbClr val="A9E7F1"/>
                </a:solidFill>
              </a:rPr>
              <a:t>«В</a:t>
            </a:r>
            <a:r>
              <a:rPr spc="114" dirty="0">
                <a:solidFill>
                  <a:srgbClr val="A9E7F1"/>
                </a:solidFill>
              </a:rPr>
              <a:t> </a:t>
            </a:r>
            <a:r>
              <a:rPr spc="50" dirty="0" smtClean="0">
                <a:solidFill>
                  <a:srgbClr val="A9E7F1"/>
                </a:solidFill>
              </a:rPr>
              <a:t>КАЖДОМ</a:t>
            </a:r>
            <a:r>
              <a:rPr spc="125" dirty="0" smtClean="0">
                <a:solidFill>
                  <a:srgbClr val="A9E7F1"/>
                </a:solidFill>
              </a:rPr>
              <a:t> </a:t>
            </a:r>
            <a:r>
              <a:rPr spc="50" dirty="0">
                <a:solidFill>
                  <a:srgbClr val="A9E7F1"/>
                </a:solidFill>
              </a:rPr>
              <a:t>ДВОРЕ»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614630" y="76200"/>
            <a:ext cx="2359356" cy="3124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4495800" y="329183"/>
            <a:ext cx="2467676" cy="3032761"/>
          </a:xfrm>
          <a:prstGeom prst="rect">
            <a:avLst/>
          </a:prstGeom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74337936"/>
              </p:ext>
            </p:extLst>
          </p:nvPr>
        </p:nvGraphicFramePr>
        <p:xfrm>
          <a:off x="51348" y="2406332"/>
          <a:ext cx="1882115" cy="2033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560544538"/>
              </p:ext>
            </p:extLst>
          </p:nvPr>
        </p:nvGraphicFramePr>
        <p:xfrm>
          <a:off x="3117850" y="3326747"/>
          <a:ext cx="1911350" cy="1550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166308016"/>
              </p:ext>
            </p:extLst>
          </p:nvPr>
        </p:nvGraphicFramePr>
        <p:xfrm>
          <a:off x="6864573" y="2667000"/>
          <a:ext cx="2637724" cy="2209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23" name="Полилиния 22"/>
          <p:cNvSpPr/>
          <p:nvPr/>
        </p:nvSpPr>
        <p:spPr>
          <a:xfrm>
            <a:off x="1837944" y="2560320"/>
            <a:ext cx="1746504" cy="960120"/>
          </a:xfrm>
          <a:custGeom>
            <a:avLst/>
            <a:gdLst>
              <a:gd name="connsiteX0" fmla="*/ 0 w 1746504"/>
              <a:gd name="connsiteY0" fmla="*/ 804672 h 960120"/>
              <a:gd name="connsiteX1" fmla="*/ 54864 w 1746504"/>
              <a:gd name="connsiteY1" fmla="*/ 758952 h 960120"/>
              <a:gd name="connsiteX2" fmla="*/ 118872 w 1746504"/>
              <a:gd name="connsiteY2" fmla="*/ 694944 h 960120"/>
              <a:gd name="connsiteX3" fmla="*/ 155448 w 1746504"/>
              <a:gd name="connsiteY3" fmla="*/ 640080 h 960120"/>
              <a:gd name="connsiteX4" fmla="*/ 192024 w 1746504"/>
              <a:gd name="connsiteY4" fmla="*/ 612648 h 960120"/>
              <a:gd name="connsiteX5" fmla="*/ 256032 w 1746504"/>
              <a:gd name="connsiteY5" fmla="*/ 548640 h 960120"/>
              <a:gd name="connsiteX6" fmla="*/ 320040 w 1746504"/>
              <a:gd name="connsiteY6" fmla="*/ 457200 h 960120"/>
              <a:gd name="connsiteX7" fmla="*/ 338328 w 1746504"/>
              <a:gd name="connsiteY7" fmla="*/ 429768 h 960120"/>
              <a:gd name="connsiteX8" fmla="*/ 365760 w 1746504"/>
              <a:gd name="connsiteY8" fmla="*/ 356616 h 960120"/>
              <a:gd name="connsiteX9" fmla="*/ 384048 w 1746504"/>
              <a:gd name="connsiteY9" fmla="*/ 292608 h 960120"/>
              <a:gd name="connsiteX10" fmla="*/ 411480 w 1746504"/>
              <a:gd name="connsiteY10" fmla="*/ 265176 h 960120"/>
              <a:gd name="connsiteX11" fmla="*/ 429768 w 1746504"/>
              <a:gd name="connsiteY11" fmla="*/ 210312 h 960120"/>
              <a:gd name="connsiteX12" fmla="*/ 438912 w 1746504"/>
              <a:gd name="connsiteY12" fmla="*/ 182880 h 960120"/>
              <a:gd name="connsiteX13" fmla="*/ 457200 w 1746504"/>
              <a:gd name="connsiteY13" fmla="*/ 146304 h 960120"/>
              <a:gd name="connsiteX14" fmla="*/ 475488 w 1746504"/>
              <a:gd name="connsiteY14" fmla="*/ 118872 h 960120"/>
              <a:gd name="connsiteX15" fmla="*/ 484632 w 1746504"/>
              <a:gd name="connsiteY15" fmla="*/ 91440 h 960120"/>
              <a:gd name="connsiteX16" fmla="*/ 530352 w 1746504"/>
              <a:gd name="connsiteY16" fmla="*/ 27432 h 960120"/>
              <a:gd name="connsiteX17" fmla="*/ 539496 w 1746504"/>
              <a:gd name="connsiteY17" fmla="*/ 0 h 960120"/>
              <a:gd name="connsiteX18" fmla="*/ 594360 w 1746504"/>
              <a:gd name="connsiteY18" fmla="*/ 9144 h 960120"/>
              <a:gd name="connsiteX19" fmla="*/ 658368 w 1746504"/>
              <a:gd name="connsiteY19" fmla="*/ 27432 h 960120"/>
              <a:gd name="connsiteX20" fmla="*/ 694944 w 1746504"/>
              <a:gd name="connsiteY20" fmla="*/ 36576 h 960120"/>
              <a:gd name="connsiteX21" fmla="*/ 722376 w 1746504"/>
              <a:gd name="connsiteY21" fmla="*/ 54864 h 960120"/>
              <a:gd name="connsiteX22" fmla="*/ 804672 w 1746504"/>
              <a:gd name="connsiteY22" fmla="*/ 82296 h 960120"/>
              <a:gd name="connsiteX23" fmla="*/ 868680 w 1746504"/>
              <a:gd name="connsiteY23" fmla="*/ 109728 h 960120"/>
              <a:gd name="connsiteX24" fmla="*/ 905256 w 1746504"/>
              <a:gd name="connsiteY24" fmla="*/ 128016 h 960120"/>
              <a:gd name="connsiteX25" fmla="*/ 941832 w 1746504"/>
              <a:gd name="connsiteY25" fmla="*/ 137160 h 960120"/>
              <a:gd name="connsiteX26" fmla="*/ 978408 w 1746504"/>
              <a:gd name="connsiteY26" fmla="*/ 155448 h 960120"/>
              <a:gd name="connsiteX27" fmla="*/ 1005840 w 1746504"/>
              <a:gd name="connsiteY27" fmla="*/ 164592 h 960120"/>
              <a:gd name="connsiteX28" fmla="*/ 1042416 w 1746504"/>
              <a:gd name="connsiteY28" fmla="*/ 182880 h 960120"/>
              <a:gd name="connsiteX29" fmla="*/ 1115568 w 1746504"/>
              <a:gd name="connsiteY29" fmla="*/ 201168 h 960120"/>
              <a:gd name="connsiteX30" fmla="*/ 1152144 w 1746504"/>
              <a:gd name="connsiteY30" fmla="*/ 219456 h 960120"/>
              <a:gd name="connsiteX31" fmla="*/ 1188720 w 1746504"/>
              <a:gd name="connsiteY31" fmla="*/ 246888 h 960120"/>
              <a:gd name="connsiteX32" fmla="*/ 1261872 w 1746504"/>
              <a:gd name="connsiteY32" fmla="*/ 265176 h 960120"/>
              <a:gd name="connsiteX33" fmla="*/ 1289304 w 1746504"/>
              <a:gd name="connsiteY33" fmla="*/ 283464 h 960120"/>
              <a:gd name="connsiteX34" fmla="*/ 1325880 w 1746504"/>
              <a:gd name="connsiteY34" fmla="*/ 292608 h 960120"/>
              <a:gd name="connsiteX35" fmla="*/ 1353312 w 1746504"/>
              <a:gd name="connsiteY35" fmla="*/ 301752 h 960120"/>
              <a:gd name="connsiteX36" fmla="*/ 1389888 w 1746504"/>
              <a:gd name="connsiteY36" fmla="*/ 320040 h 960120"/>
              <a:gd name="connsiteX37" fmla="*/ 1426464 w 1746504"/>
              <a:gd name="connsiteY37" fmla="*/ 329184 h 960120"/>
              <a:gd name="connsiteX38" fmla="*/ 1508760 w 1746504"/>
              <a:gd name="connsiteY38" fmla="*/ 356616 h 960120"/>
              <a:gd name="connsiteX39" fmla="*/ 1563624 w 1746504"/>
              <a:gd name="connsiteY39" fmla="*/ 374904 h 960120"/>
              <a:gd name="connsiteX40" fmla="*/ 1591056 w 1746504"/>
              <a:gd name="connsiteY40" fmla="*/ 384048 h 960120"/>
              <a:gd name="connsiteX41" fmla="*/ 1664208 w 1746504"/>
              <a:gd name="connsiteY41" fmla="*/ 420624 h 960120"/>
              <a:gd name="connsiteX42" fmla="*/ 1691640 w 1746504"/>
              <a:gd name="connsiteY42" fmla="*/ 448056 h 960120"/>
              <a:gd name="connsiteX43" fmla="*/ 1746504 w 1746504"/>
              <a:gd name="connsiteY43" fmla="*/ 466344 h 960120"/>
              <a:gd name="connsiteX44" fmla="*/ 1691640 w 1746504"/>
              <a:gd name="connsiteY44" fmla="*/ 557784 h 960120"/>
              <a:gd name="connsiteX45" fmla="*/ 1682496 w 1746504"/>
              <a:gd name="connsiteY45" fmla="*/ 585216 h 960120"/>
              <a:gd name="connsiteX46" fmla="*/ 1627632 w 1746504"/>
              <a:gd name="connsiteY46" fmla="*/ 658368 h 960120"/>
              <a:gd name="connsiteX47" fmla="*/ 1591056 w 1746504"/>
              <a:gd name="connsiteY47" fmla="*/ 713232 h 960120"/>
              <a:gd name="connsiteX48" fmla="*/ 1572768 w 1746504"/>
              <a:gd name="connsiteY48" fmla="*/ 740664 h 960120"/>
              <a:gd name="connsiteX49" fmla="*/ 1554480 w 1746504"/>
              <a:gd name="connsiteY49" fmla="*/ 768096 h 960120"/>
              <a:gd name="connsiteX50" fmla="*/ 1517904 w 1746504"/>
              <a:gd name="connsiteY50" fmla="*/ 832104 h 960120"/>
              <a:gd name="connsiteX51" fmla="*/ 1499616 w 1746504"/>
              <a:gd name="connsiteY51" fmla="*/ 868680 h 960120"/>
              <a:gd name="connsiteX52" fmla="*/ 1472184 w 1746504"/>
              <a:gd name="connsiteY52" fmla="*/ 896112 h 960120"/>
              <a:gd name="connsiteX53" fmla="*/ 1463040 w 1746504"/>
              <a:gd name="connsiteY53" fmla="*/ 923544 h 960120"/>
              <a:gd name="connsiteX54" fmla="*/ 1435608 w 1746504"/>
              <a:gd name="connsiteY54" fmla="*/ 960120 h 96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746504" h="960120">
                <a:moveTo>
                  <a:pt x="0" y="804672"/>
                </a:moveTo>
                <a:cubicBezTo>
                  <a:pt x="18288" y="789432"/>
                  <a:pt x="38031" y="775785"/>
                  <a:pt x="54864" y="758952"/>
                </a:cubicBezTo>
                <a:cubicBezTo>
                  <a:pt x="130886" y="682930"/>
                  <a:pt x="56855" y="736289"/>
                  <a:pt x="118872" y="694944"/>
                </a:cubicBezTo>
                <a:cubicBezTo>
                  <a:pt x="131064" y="676656"/>
                  <a:pt x="140846" y="656508"/>
                  <a:pt x="155448" y="640080"/>
                </a:cubicBezTo>
                <a:cubicBezTo>
                  <a:pt x="165573" y="628689"/>
                  <a:pt x="180747" y="622900"/>
                  <a:pt x="192024" y="612648"/>
                </a:cubicBezTo>
                <a:cubicBezTo>
                  <a:pt x="214351" y="592351"/>
                  <a:pt x="237928" y="572779"/>
                  <a:pt x="256032" y="548640"/>
                </a:cubicBezTo>
                <a:cubicBezTo>
                  <a:pt x="296652" y="494480"/>
                  <a:pt x="275010" y="524744"/>
                  <a:pt x="320040" y="457200"/>
                </a:cubicBezTo>
                <a:cubicBezTo>
                  <a:pt x="326136" y="448056"/>
                  <a:pt x="334247" y="439972"/>
                  <a:pt x="338328" y="429768"/>
                </a:cubicBezTo>
                <a:cubicBezTo>
                  <a:pt x="350431" y="399510"/>
                  <a:pt x="357159" y="385285"/>
                  <a:pt x="365760" y="356616"/>
                </a:cubicBezTo>
                <a:cubicBezTo>
                  <a:pt x="372136" y="335362"/>
                  <a:pt x="374124" y="312455"/>
                  <a:pt x="384048" y="292608"/>
                </a:cubicBezTo>
                <a:cubicBezTo>
                  <a:pt x="389831" y="281042"/>
                  <a:pt x="402336" y="274320"/>
                  <a:pt x="411480" y="265176"/>
                </a:cubicBezTo>
                <a:lnTo>
                  <a:pt x="429768" y="210312"/>
                </a:lnTo>
                <a:cubicBezTo>
                  <a:pt x="432816" y="201168"/>
                  <a:pt x="434601" y="191501"/>
                  <a:pt x="438912" y="182880"/>
                </a:cubicBezTo>
                <a:cubicBezTo>
                  <a:pt x="445008" y="170688"/>
                  <a:pt x="450437" y="158139"/>
                  <a:pt x="457200" y="146304"/>
                </a:cubicBezTo>
                <a:cubicBezTo>
                  <a:pt x="462652" y="136762"/>
                  <a:pt x="470573" y="128702"/>
                  <a:pt x="475488" y="118872"/>
                </a:cubicBezTo>
                <a:cubicBezTo>
                  <a:pt x="479799" y="110251"/>
                  <a:pt x="479850" y="99809"/>
                  <a:pt x="484632" y="91440"/>
                </a:cubicBezTo>
                <a:cubicBezTo>
                  <a:pt x="501200" y="62447"/>
                  <a:pt x="516200" y="55737"/>
                  <a:pt x="530352" y="27432"/>
                </a:cubicBezTo>
                <a:cubicBezTo>
                  <a:pt x="534663" y="18811"/>
                  <a:pt x="536448" y="9144"/>
                  <a:pt x="539496" y="0"/>
                </a:cubicBezTo>
                <a:cubicBezTo>
                  <a:pt x="557784" y="3048"/>
                  <a:pt x="576180" y="5508"/>
                  <a:pt x="594360" y="9144"/>
                </a:cubicBezTo>
                <a:cubicBezTo>
                  <a:pt x="642003" y="18673"/>
                  <a:pt x="617698" y="15812"/>
                  <a:pt x="658368" y="27432"/>
                </a:cubicBezTo>
                <a:cubicBezTo>
                  <a:pt x="670452" y="30884"/>
                  <a:pt x="682752" y="33528"/>
                  <a:pt x="694944" y="36576"/>
                </a:cubicBezTo>
                <a:cubicBezTo>
                  <a:pt x="704088" y="42672"/>
                  <a:pt x="712546" y="49949"/>
                  <a:pt x="722376" y="54864"/>
                </a:cubicBezTo>
                <a:cubicBezTo>
                  <a:pt x="756809" y="72081"/>
                  <a:pt x="769748" y="73565"/>
                  <a:pt x="804672" y="82296"/>
                </a:cubicBezTo>
                <a:cubicBezTo>
                  <a:pt x="860264" y="119357"/>
                  <a:pt x="801198" y="84422"/>
                  <a:pt x="868680" y="109728"/>
                </a:cubicBezTo>
                <a:cubicBezTo>
                  <a:pt x="881443" y="114514"/>
                  <a:pt x="892493" y="123230"/>
                  <a:pt x="905256" y="128016"/>
                </a:cubicBezTo>
                <a:cubicBezTo>
                  <a:pt x="917023" y="132429"/>
                  <a:pt x="930065" y="132747"/>
                  <a:pt x="941832" y="137160"/>
                </a:cubicBezTo>
                <a:cubicBezTo>
                  <a:pt x="954595" y="141946"/>
                  <a:pt x="965879" y="150078"/>
                  <a:pt x="978408" y="155448"/>
                </a:cubicBezTo>
                <a:cubicBezTo>
                  <a:pt x="987267" y="159245"/>
                  <a:pt x="996981" y="160795"/>
                  <a:pt x="1005840" y="164592"/>
                </a:cubicBezTo>
                <a:cubicBezTo>
                  <a:pt x="1018369" y="169962"/>
                  <a:pt x="1029484" y="178569"/>
                  <a:pt x="1042416" y="182880"/>
                </a:cubicBezTo>
                <a:cubicBezTo>
                  <a:pt x="1106820" y="204348"/>
                  <a:pt x="1067666" y="180638"/>
                  <a:pt x="1115568" y="201168"/>
                </a:cubicBezTo>
                <a:cubicBezTo>
                  <a:pt x="1128097" y="206538"/>
                  <a:pt x="1140585" y="212232"/>
                  <a:pt x="1152144" y="219456"/>
                </a:cubicBezTo>
                <a:cubicBezTo>
                  <a:pt x="1165067" y="227533"/>
                  <a:pt x="1174652" y="241026"/>
                  <a:pt x="1188720" y="246888"/>
                </a:cubicBezTo>
                <a:cubicBezTo>
                  <a:pt x="1211921" y="256555"/>
                  <a:pt x="1261872" y="265176"/>
                  <a:pt x="1261872" y="265176"/>
                </a:cubicBezTo>
                <a:cubicBezTo>
                  <a:pt x="1271016" y="271272"/>
                  <a:pt x="1279203" y="279135"/>
                  <a:pt x="1289304" y="283464"/>
                </a:cubicBezTo>
                <a:cubicBezTo>
                  <a:pt x="1300855" y="288414"/>
                  <a:pt x="1313796" y="289156"/>
                  <a:pt x="1325880" y="292608"/>
                </a:cubicBezTo>
                <a:cubicBezTo>
                  <a:pt x="1335148" y="295256"/>
                  <a:pt x="1344453" y="297955"/>
                  <a:pt x="1353312" y="301752"/>
                </a:cubicBezTo>
                <a:cubicBezTo>
                  <a:pt x="1365841" y="307122"/>
                  <a:pt x="1377125" y="315254"/>
                  <a:pt x="1389888" y="320040"/>
                </a:cubicBezTo>
                <a:cubicBezTo>
                  <a:pt x="1401655" y="324453"/>
                  <a:pt x="1414453" y="325488"/>
                  <a:pt x="1426464" y="329184"/>
                </a:cubicBezTo>
                <a:cubicBezTo>
                  <a:pt x="1454101" y="337688"/>
                  <a:pt x="1481328" y="347472"/>
                  <a:pt x="1508760" y="356616"/>
                </a:cubicBezTo>
                <a:lnTo>
                  <a:pt x="1563624" y="374904"/>
                </a:lnTo>
                <a:cubicBezTo>
                  <a:pt x="1572768" y="377952"/>
                  <a:pt x="1582435" y="379737"/>
                  <a:pt x="1591056" y="384048"/>
                </a:cubicBezTo>
                <a:cubicBezTo>
                  <a:pt x="1615440" y="396240"/>
                  <a:pt x="1644931" y="401347"/>
                  <a:pt x="1664208" y="420624"/>
                </a:cubicBezTo>
                <a:cubicBezTo>
                  <a:pt x="1673352" y="429768"/>
                  <a:pt x="1680336" y="441776"/>
                  <a:pt x="1691640" y="448056"/>
                </a:cubicBezTo>
                <a:cubicBezTo>
                  <a:pt x="1708491" y="457418"/>
                  <a:pt x="1746504" y="466344"/>
                  <a:pt x="1746504" y="466344"/>
                </a:cubicBezTo>
                <a:cubicBezTo>
                  <a:pt x="1720502" y="505347"/>
                  <a:pt x="1708511" y="518419"/>
                  <a:pt x="1691640" y="557784"/>
                </a:cubicBezTo>
                <a:cubicBezTo>
                  <a:pt x="1687843" y="566643"/>
                  <a:pt x="1687671" y="577084"/>
                  <a:pt x="1682496" y="585216"/>
                </a:cubicBezTo>
                <a:cubicBezTo>
                  <a:pt x="1666132" y="610931"/>
                  <a:pt x="1644539" y="633007"/>
                  <a:pt x="1627632" y="658368"/>
                </a:cubicBezTo>
                <a:lnTo>
                  <a:pt x="1591056" y="713232"/>
                </a:lnTo>
                <a:lnTo>
                  <a:pt x="1572768" y="740664"/>
                </a:lnTo>
                <a:cubicBezTo>
                  <a:pt x="1566672" y="749808"/>
                  <a:pt x="1559395" y="758266"/>
                  <a:pt x="1554480" y="768096"/>
                </a:cubicBezTo>
                <a:cubicBezTo>
                  <a:pt x="1499215" y="878625"/>
                  <a:pt x="1569602" y="741632"/>
                  <a:pt x="1517904" y="832104"/>
                </a:cubicBezTo>
                <a:cubicBezTo>
                  <a:pt x="1511141" y="843939"/>
                  <a:pt x="1507539" y="857588"/>
                  <a:pt x="1499616" y="868680"/>
                </a:cubicBezTo>
                <a:cubicBezTo>
                  <a:pt x="1492100" y="879203"/>
                  <a:pt x="1481328" y="886968"/>
                  <a:pt x="1472184" y="896112"/>
                </a:cubicBezTo>
                <a:cubicBezTo>
                  <a:pt x="1469136" y="905256"/>
                  <a:pt x="1467351" y="914923"/>
                  <a:pt x="1463040" y="923544"/>
                </a:cubicBezTo>
                <a:cubicBezTo>
                  <a:pt x="1452700" y="944223"/>
                  <a:pt x="1448467" y="947261"/>
                  <a:pt x="1435608" y="960120"/>
                </a:cubicBezTo>
              </a:path>
            </a:pathLst>
          </a:cu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001768" y="3941064"/>
            <a:ext cx="1883664" cy="1207008"/>
          </a:xfrm>
          <a:custGeom>
            <a:avLst/>
            <a:gdLst>
              <a:gd name="connsiteX0" fmla="*/ 0 w 1883664"/>
              <a:gd name="connsiteY0" fmla="*/ 0 h 1207008"/>
              <a:gd name="connsiteX1" fmla="*/ 201168 w 1883664"/>
              <a:gd name="connsiteY1" fmla="*/ 9144 h 1207008"/>
              <a:gd name="connsiteX2" fmla="*/ 237744 w 1883664"/>
              <a:gd name="connsiteY2" fmla="*/ 18288 h 1207008"/>
              <a:gd name="connsiteX3" fmla="*/ 310896 w 1883664"/>
              <a:gd name="connsiteY3" fmla="*/ 27432 h 1207008"/>
              <a:gd name="connsiteX4" fmla="*/ 429768 w 1883664"/>
              <a:gd name="connsiteY4" fmla="*/ 45720 h 1207008"/>
              <a:gd name="connsiteX5" fmla="*/ 457200 w 1883664"/>
              <a:gd name="connsiteY5" fmla="*/ 54864 h 1207008"/>
              <a:gd name="connsiteX6" fmla="*/ 484632 w 1883664"/>
              <a:gd name="connsiteY6" fmla="*/ 82296 h 1207008"/>
              <a:gd name="connsiteX7" fmla="*/ 521208 w 1883664"/>
              <a:gd name="connsiteY7" fmla="*/ 155448 h 1207008"/>
              <a:gd name="connsiteX8" fmla="*/ 539496 w 1883664"/>
              <a:gd name="connsiteY8" fmla="*/ 192024 h 1207008"/>
              <a:gd name="connsiteX9" fmla="*/ 557784 w 1883664"/>
              <a:gd name="connsiteY9" fmla="*/ 246888 h 1207008"/>
              <a:gd name="connsiteX10" fmla="*/ 576072 w 1883664"/>
              <a:gd name="connsiteY10" fmla="*/ 274320 h 1207008"/>
              <a:gd name="connsiteX11" fmla="*/ 594360 w 1883664"/>
              <a:gd name="connsiteY11" fmla="*/ 338328 h 1207008"/>
              <a:gd name="connsiteX12" fmla="*/ 612648 w 1883664"/>
              <a:gd name="connsiteY12" fmla="*/ 365760 h 1207008"/>
              <a:gd name="connsiteX13" fmla="*/ 630936 w 1883664"/>
              <a:gd name="connsiteY13" fmla="*/ 438912 h 1207008"/>
              <a:gd name="connsiteX14" fmla="*/ 640080 w 1883664"/>
              <a:gd name="connsiteY14" fmla="*/ 466344 h 1207008"/>
              <a:gd name="connsiteX15" fmla="*/ 649224 w 1883664"/>
              <a:gd name="connsiteY15" fmla="*/ 502920 h 1207008"/>
              <a:gd name="connsiteX16" fmla="*/ 658368 w 1883664"/>
              <a:gd name="connsiteY16" fmla="*/ 548640 h 1207008"/>
              <a:gd name="connsiteX17" fmla="*/ 676656 w 1883664"/>
              <a:gd name="connsiteY17" fmla="*/ 603504 h 1207008"/>
              <a:gd name="connsiteX18" fmla="*/ 685800 w 1883664"/>
              <a:gd name="connsiteY18" fmla="*/ 630936 h 1207008"/>
              <a:gd name="connsiteX19" fmla="*/ 713232 w 1883664"/>
              <a:gd name="connsiteY19" fmla="*/ 694944 h 1207008"/>
              <a:gd name="connsiteX20" fmla="*/ 740664 w 1883664"/>
              <a:gd name="connsiteY20" fmla="*/ 758952 h 1207008"/>
              <a:gd name="connsiteX21" fmla="*/ 758952 w 1883664"/>
              <a:gd name="connsiteY21" fmla="*/ 822960 h 1207008"/>
              <a:gd name="connsiteX22" fmla="*/ 777240 w 1883664"/>
              <a:gd name="connsiteY22" fmla="*/ 850392 h 1207008"/>
              <a:gd name="connsiteX23" fmla="*/ 804672 w 1883664"/>
              <a:gd name="connsiteY23" fmla="*/ 923544 h 1207008"/>
              <a:gd name="connsiteX24" fmla="*/ 841248 w 1883664"/>
              <a:gd name="connsiteY24" fmla="*/ 978408 h 1207008"/>
              <a:gd name="connsiteX25" fmla="*/ 886968 w 1883664"/>
              <a:gd name="connsiteY25" fmla="*/ 1060704 h 1207008"/>
              <a:gd name="connsiteX26" fmla="*/ 905256 w 1883664"/>
              <a:gd name="connsiteY26" fmla="*/ 1088136 h 1207008"/>
              <a:gd name="connsiteX27" fmla="*/ 923544 w 1883664"/>
              <a:gd name="connsiteY27" fmla="*/ 1143000 h 1207008"/>
              <a:gd name="connsiteX28" fmla="*/ 950976 w 1883664"/>
              <a:gd name="connsiteY28" fmla="*/ 1207008 h 1207008"/>
              <a:gd name="connsiteX29" fmla="*/ 987552 w 1883664"/>
              <a:gd name="connsiteY29" fmla="*/ 1188720 h 1207008"/>
              <a:gd name="connsiteX30" fmla="*/ 1014984 w 1883664"/>
              <a:gd name="connsiteY30" fmla="*/ 1170432 h 1207008"/>
              <a:gd name="connsiteX31" fmla="*/ 1069848 w 1883664"/>
              <a:gd name="connsiteY31" fmla="*/ 1143000 h 1207008"/>
              <a:gd name="connsiteX32" fmla="*/ 1078992 w 1883664"/>
              <a:gd name="connsiteY32" fmla="*/ 1115568 h 1207008"/>
              <a:gd name="connsiteX33" fmla="*/ 1106424 w 1883664"/>
              <a:gd name="connsiteY33" fmla="*/ 1097280 h 1207008"/>
              <a:gd name="connsiteX34" fmla="*/ 1133856 w 1883664"/>
              <a:gd name="connsiteY34" fmla="*/ 1069848 h 1207008"/>
              <a:gd name="connsiteX35" fmla="*/ 1170432 w 1883664"/>
              <a:gd name="connsiteY35" fmla="*/ 1042416 h 1207008"/>
              <a:gd name="connsiteX36" fmla="*/ 1188720 w 1883664"/>
              <a:gd name="connsiteY36" fmla="*/ 1014984 h 1207008"/>
              <a:gd name="connsiteX37" fmla="*/ 1243584 w 1883664"/>
              <a:gd name="connsiteY37" fmla="*/ 996696 h 1207008"/>
              <a:gd name="connsiteX38" fmla="*/ 1307592 w 1883664"/>
              <a:gd name="connsiteY38" fmla="*/ 960120 h 1207008"/>
              <a:gd name="connsiteX39" fmla="*/ 1389888 w 1883664"/>
              <a:gd name="connsiteY39" fmla="*/ 923544 h 1207008"/>
              <a:gd name="connsiteX40" fmla="*/ 1417320 w 1883664"/>
              <a:gd name="connsiteY40" fmla="*/ 914400 h 1207008"/>
              <a:gd name="connsiteX41" fmla="*/ 1472184 w 1883664"/>
              <a:gd name="connsiteY41" fmla="*/ 859536 h 1207008"/>
              <a:gd name="connsiteX42" fmla="*/ 1517904 w 1883664"/>
              <a:gd name="connsiteY42" fmla="*/ 804672 h 1207008"/>
              <a:gd name="connsiteX43" fmla="*/ 1618488 w 1883664"/>
              <a:gd name="connsiteY43" fmla="*/ 740664 h 1207008"/>
              <a:gd name="connsiteX44" fmla="*/ 1645920 w 1883664"/>
              <a:gd name="connsiteY44" fmla="*/ 722376 h 1207008"/>
              <a:gd name="connsiteX45" fmla="*/ 1664208 w 1883664"/>
              <a:gd name="connsiteY45" fmla="*/ 694944 h 1207008"/>
              <a:gd name="connsiteX46" fmla="*/ 1709928 w 1883664"/>
              <a:gd name="connsiteY46" fmla="*/ 640080 h 1207008"/>
              <a:gd name="connsiteX47" fmla="*/ 1746504 w 1883664"/>
              <a:gd name="connsiteY47" fmla="*/ 576072 h 1207008"/>
              <a:gd name="connsiteX48" fmla="*/ 1810512 w 1883664"/>
              <a:gd name="connsiteY48" fmla="*/ 512064 h 1207008"/>
              <a:gd name="connsiteX49" fmla="*/ 1847088 w 1883664"/>
              <a:gd name="connsiteY49" fmla="*/ 475488 h 1207008"/>
              <a:gd name="connsiteX50" fmla="*/ 1874520 w 1883664"/>
              <a:gd name="connsiteY50" fmla="*/ 448056 h 1207008"/>
              <a:gd name="connsiteX51" fmla="*/ 1883664 w 1883664"/>
              <a:gd name="connsiteY51" fmla="*/ 438912 h 120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83664" h="1207008">
                <a:moveTo>
                  <a:pt x="0" y="0"/>
                </a:moveTo>
                <a:cubicBezTo>
                  <a:pt x="67056" y="3048"/>
                  <a:pt x="134240" y="3996"/>
                  <a:pt x="201168" y="9144"/>
                </a:cubicBezTo>
                <a:cubicBezTo>
                  <a:pt x="213698" y="10108"/>
                  <a:pt x="225348" y="16222"/>
                  <a:pt x="237744" y="18288"/>
                </a:cubicBezTo>
                <a:cubicBezTo>
                  <a:pt x="261983" y="22328"/>
                  <a:pt x="286538" y="24184"/>
                  <a:pt x="310896" y="27432"/>
                </a:cubicBezTo>
                <a:cubicBezTo>
                  <a:pt x="329126" y="29863"/>
                  <a:pt x="408813" y="41063"/>
                  <a:pt x="429768" y="45720"/>
                </a:cubicBezTo>
                <a:cubicBezTo>
                  <a:pt x="439177" y="47811"/>
                  <a:pt x="448056" y="51816"/>
                  <a:pt x="457200" y="54864"/>
                </a:cubicBezTo>
                <a:cubicBezTo>
                  <a:pt x="466344" y="64008"/>
                  <a:pt x="476353" y="72362"/>
                  <a:pt x="484632" y="82296"/>
                </a:cubicBezTo>
                <a:cubicBezTo>
                  <a:pt x="507764" y="110055"/>
                  <a:pt x="505202" y="119434"/>
                  <a:pt x="521208" y="155448"/>
                </a:cubicBezTo>
                <a:cubicBezTo>
                  <a:pt x="526744" y="167904"/>
                  <a:pt x="534434" y="179368"/>
                  <a:pt x="539496" y="192024"/>
                </a:cubicBezTo>
                <a:cubicBezTo>
                  <a:pt x="546655" y="209922"/>
                  <a:pt x="547091" y="230848"/>
                  <a:pt x="557784" y="246888"/>
                </a:cubicBezTo>
                <a:cubicBezTo>
                  <a:pt x="563880" y="256032"/>
                  <a:pt x="571157" y="264490"/>
                  <a:pt x="576072" y="274320"/>
                </a:cubicBezTo>
                <a:cubicBezTo>
                  <a:pt x="593866" y="309908"/>
                  <a:pt x="576781" y="297311"/>
                  <a:pt x="594360" y="338328"/>
                </a:cubicBezTo>
                <a:cubicBezTo>
                  <a:pt x="598689" y="348429"/>
                  <a:pt x="607733" y="355930"/>
                  <a:pt x="612648" y="365760"/>
                </a:cubicBezTo>
                <a:cubicBezTo>
                  <a:pt x="623099" y="386662"/>
                  <a:pt x="625719" y="418044"/>
                  <a:pt x="630936" y="438912"/>
                </a:cubicBezTo>
                <a:cubicBezTo>
                  <a:pt x="633274" y="448263"/>
                  <a:pt x="637432" y="457076"/>
                  <a:pt x="640080" y="466344"/>
                </a:cubicBezTo>
                <a:cubicBezTo>
                  <a:pt x="643532" y="478428"/>
                  <a:pt x="646498" y="490652"/>
                  <a:pt x="649224" y="502920"/>
                </a:cubicBezTo>
                <a:cubicBezTo>
                  <a:pt x="652595" y="518092"/>
                  <a:pt x="654279" y="533646"/>
                  <a:pt x="658368" y="548640"/>
                </a:cubicBezTo>
                <a:cubicBezTo>
                  <a:pt x="663440" y="567238"/>
                  <a:pt x="670560" y="585216"/>
                  <a:pt x="676656" y="603504"/>
                </a:cubicBezTo>
                <a:cubicBezTo>
                  <a:pt x="679704" y="612648"/>
                  <a:pt x="683462" y="621585"/>
                  <a:pt x="685800" y="630936"/>
                </a:cubicBezTo>
                <a:cubicBezTo>
                  <a:pt x="697609" y="678174"/>
                  <a:pt x="687973" y="657055"/>
                  <a:pt x="713232" y="694944"/>
                </a:cubicBezTo>
                <a:cubicBezTo>
                  <a:pt x="739484" y="799951"/>
                  <a:pt x="702775" y="670545"/>
                  <a:pt x="740664" y="758952"/>
                </a:cubicBezTo>
                <a:cubicBezTo>
                  <a:pt x="758243" y="799969"/>
                  <a:pt x="741158" y="787372"/>
                  <a:pt x="758952" y="822960"/>
                </a:cubicBezTo>
                <a:cubicBezTo>
                  <a:pt x="763867" y="832790"/>
                  <a:pt x="771144" y="841248"/>
                  <a:pt x="777240" y="850392"/>
                </a:cubicBezTo>
                <a:cubicBezTo>
                  <a:pt x="786541" y="887596"/>
                  <a:pt x="784179" y="889389"/>
                  <a:pt x="804672" y="923544"/>
                </a:cubicBezTo>
                <a:cubicBezTo>
                  <a:pt x="815980" y="942391"/>
                  <a:pt x="834297" y="957556"/>
                  <a:pt x="841248" y="978408"/>
                </a:cubicBezTo>
                <a:cubicBezTo>
                  <a:pt x="857343" y="1026692"/>
                  <a:pt x="845045" y="997820"/>
                  <a:pt x="886968" y="1060704"/>
                </a:cubicBezTo>
                <a:cubicBezTo>
                  <a:pt x="893064" y="1069848"/>
                  <a:pt x="901781" y="1077710"/>
                  <a:pt x="905256" y="1088136"/>
                </a:cubicBezTo>
                <a:cubicBezTo>
                  <a:pt x="911352" y="1106424"/>
                  <a:pt x="914923" y="1125758"/>
                  <a:pt x="923544" y="1143000"/>
                </a:cubicBezTo>
                <a:cubicBezTo>
                  <a:pt x="946143" y="1188197"/>
                  <a:pt x="937521" y="1166644"/>
                  <a:pt x="950976" y="1207008"/>
                </a:cubicBezTo>
                <a:cubicBezTo>
                  <a:pt x="963168" y="1200912"/>
                  <a:pt x="975717" y="1195483"/>
                  <a:pt x="987552" y="1188720"/>
                </a:cubicBezTo>
                <a:cubicBezTo>
                  <a:pt x="997094" y="1183268"/>
                  <a:pt x="1005154" y="1175347"/>
                  <a:pt x="1014984" y="1170432"/>
                </a:cubicBezTo>
                <a:cubicBezTo>
                  <a:pt x="1090700" y="1132574"/>
                  <a:pt x="991232" y="1195411"/>
                  <a:pt x="1069848" y="1143000"/>
                </a:cubicBezTo>
                <a:cubicBezTo>
                  <a:pt x="1072896" y="1133856"/>
                  <a:pt x="1072971" y="1123094"/>
                  <a:pt x="1078992" y="1115568"/>
                </a:cubicBezTo>
                <a:cubicBezTo>
                  <a:pt x="1085857" y="1106986"/>
                  <a:pt x="1097981" y="1104315"/>
                  <a:pt x="1106424" y="1097280"/>
                </a:cubicBezTo>
                <a:cubicBezTo>
                  <a:pt x="1116358" y="1089001"/>
                  <a:pt x="1124038" y="1078264"/>
                  <a:pt x="1133856" y="1069848"/>
                </a:cubicBezTo>
                <a:cubicBezTo>
                  <a:pt x="1145427" y="1059930"/>
                  <a:pt x="1159656" y="1053192"/>
                  <a:pt x="1170432" y="1042416"/>
                </a:cubicBezTo>
                <a:cubicBezTo>
                  <a:pt x="1178203" y="1034645"/>
                  <a:pt x="1179401" y="1020809"/>
                  <a:pt x="1188720" y="1014984"/>
                </a:cubicBezTo>
                <a:cubicBezTo>
                  <a:pt x="1205067" y="1004767"/>
                  <a:pt x="1227544" y="1007389"/>
                  <a:pt x="1243584" y="996696"/>
                </a:cubicBezTo>
                <a:cubicBezTo>
                  <a:pt x="1310418" y="952140"/>
                  <a:pt x="1226382" y="1006526"/>
                  <a:pt x="1307592" y="960120"/>
                </a:cubicBezTo>
                <a:cubicBezTo>
                  <a:pt x="1368452" y="925343"/>
                  <a:pt x="1294097" y="955474"/>
                  <a:pt x="1389888" y="923544"/>
                </a:cubicBezTo>
                <a:lnTo>
                  <a:pt x="1417320" y="914400"/>
                </a:lnTo>
                <a:cubicBezTo>
                  <a:pt x="1435608" y="896112"/>
                  <a:pt x="1457838" y="881055"/>
                  <a:pt x="1472184" y="859536"/>
                </a:cubicBezTo>
                <a:cubicBezTo>
                  <a:pt x="1488440" y="835152"/>
                  <a:pt x="1493533" y="823627"/>
                  <a:pt x="1517904" y="804672"/>
                </a:cubicBezTo>
                <a:cubicBezTo>
                  <a:pt x="1565814" y="767409"/>
                  <a:pt x="1571501" y="771988"/>
                  <a:pt x="1618488" y="740664"/>
                </a:cubicBezTo>
                <a:lnTo>
                  <a:pt x="1645920" y="722376"/>
                </a:lnTo>
                <a:cubicBezTo>
                  <a:pt x="1652016" y="713232"/>
                  <a:pt x="1657173" y="703387"/>
                  <a:pt x="1664208" y="694944"/>
                </a:cubicBezTo>
                <a:cubicBezTo>
                  <a:pt x="1698594" y="653681"/>
                  <a:pt x="1685161" y="683422"/>
                  <a:pt x="1709928" y="640080"/>
                </a:cubicBezTo>
                <a:cubicBezTo>
                  <a:pt x="1719490" y="623346"/>
                  <a:pt x="1731652" y="590924"/>
                  <a:pt x="1746504" y="576072"/>
                </a:cubicBezTo>
                <a:cubicBezTo>
                  <a:pt x="1831848" y="490728"/>
                  <a:pt x="1737360" y="609600"/>
                  <a:pt x="1810512" y="512064"/>
                </a:cubicBezTo>
                <a:cubicBezTo>
                  <a:pt x="1827929" y="459813"/>
                  <a:pt x="1805287" y="503355"/>
                  <a:pt x="1847088" y="475488"/>
                </a:cubicBezTo>
                <a:cubicBezTo>
                  <a:pt x="1857848" y="468315"/>
                  <a:pt x="1865376" y="457200"/>
                  <a:pt x="1874520" y="448056"/>
                </a:cubicBezTo>
                <a:lnTo>
                  <a:pt x="1883664" y="438912"/>
                </a:lnTo>
              </a:path>
            </a:pathLst>
          </a:cu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702</Words>
  <Application>Microsoft Office PowerPoint</Application>
  <PresentationFormat>Лист A4 (210x297 мм)</PresentationFormat>
  <Paragraphs>66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Verdana</vt:lpstr>
      <vt:lpstr>Office Theme</vt:lpstr>
      <vt:lpstr>Презентация PowerPoint</vt:lpstr>
      <vt:lpstr>Презентация PowerPoint</vt:lpstr>
      <vt:lpstr>ДЕТИ – ВАЖНЕЙШИЙ ПРИОРИТЕТ ГОСУДАРСТЕВННО ПОЛИИТИКИ РОССИИ </vt:lpstr>
      <vt:lpstr>ПРОБЛЕМЫ</vt:lpstr>
      <vt:lpstr>СОЦИАЛЬНОЕ ЗНАЧЕНИЕ ПРОЕКТА</vt:lpstr>
      <vt:lpstr>НАПРАВЛЕНИЕ ДЕЯТЕЛЬНОСТЬ  ДЕТСКИХ КЛУБОВ  </vt:lpstr>
      <vt:lpstr>«Центр детского развития»</vt:lpstr>
      <vt:lpstr>ЦЕЛЬ ПРОЕКТА – ЦЕНТР ДЕТСКОГО РАЗВИТИЯ «В КАЖДОМ ДВОРЕ»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 ПАРТИЙНЫЙ ПРОЕКТ «ДЕТСКОЕ ЗДОРОВЬЕ»</dc:title>
  <dc:creator>Microsoft Office User</dc:creator>
  <cp:lastModifiedBy>Володин Артем Александрович</cp:lastModifiedBy>
  <cp:revision>102</cp:revision>
  <cp:lastPrinted>2021-07-01T13:03:59Z</cp:lastPrinted>
  <dcterms:created xsi:type="dcterms:W3CDTF">2021-06-28T10:00:50Z</dcterms:created>
  <dcterms:modified xsi:type="dcterms:W3CDTF">2021-07-02T07:20:37Z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2021-06-28T00:00:00Z</vt:filetime>
  </property>
</Properties>
</file>