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sldIdLst>
    <p:sldId id="256" r:id="rId2"/>
    <p:sldId id="257" r:id="rId3"/>
    <p:sldId id="281" r:id="rId4"/>
    <p:sldId id="258" r:id="rId5"/>
    <p:sldId id="259" r:id="rId6"/>
    <p:sldId id="280" r:id="rId7"/>
    <p:sldId id="283" r:id="rId8"/>
    <p:sldId id="284" r:id="rId9"/>
    <p:sldId id="285" r:id="rId10"/>
    <p:sldId id="286" r:id="rId11"/>
    <p:sldId id="287" r:id="rId12"/>
    <p:sldId id="288" r:id="rId13"/>
    <p:sldId id="260" r:id="rId14"/>
    <p:sldId id="261" r:id="rId15"/>
    <p:sldId id="262" r:id="rId16"/>
    <p:sldId id="299" r:id="rId17"/>
    <p:sldId id="300" r:id="rId18"/>
    <p:sldId id="302" r:id="rId19"/>
    <p:sldId id="301" r:id="rId20"/>
    <p:sldId id="263" r:id="rId21"/>
    <p:sldId id="274" r:id="rId22"/>
    <p:sldId id="298" r:id="rId23"/>
    <p:sldId id="303" r:id="rId24"/>
    <p:sldId id="275" r:id="rId25"/>
    <p:sldId id="279" r:id="rId26"/>
    <p:sldId id="289" r:id="rId27"/>
    <p:sldId id="290" r:id="rId28"/>
    <p:sldId id="295" r:id="rId29"/>
    <p:sldId id="29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FE766-A715-4035-9C1F-9369E7C4D3FD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93882-871F-440B-83D3-F79DC26747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93882-871F-440B-83D3-F79DC26747E2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315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268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574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141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53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501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355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778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398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959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648987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208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435905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3816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7784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826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B635-0E65-49CA-AA66-843602D5C98F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6A8AD66-6181-4E95-A9AC-9D0EA7E02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439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hcot.ru/new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arant.ru/products/ipo/prime/doc/408003613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ase.garant.ru/70583958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base.garant.ru/403290391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ase.garant.ru/403280887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garant.ru/products/ipo/prime/doc/408998182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kodeks://link/d?nd=901807664&amp;mark=000000000000000000000000000000000000000000000000008QS0M7&amp;mark=000000000000000000000000000000000000000000000000008QS0M7" TargetMode="External"/><Relationship Id="rId2" Type="http://schemas.openxmlformats.org/officeDocument/2006/relationships/hyperlink" Target="kodeks://link/d?nd=350340810&amp;mark=000000000000000000000000000000000000000000000000007E00KB&amp;mark=000000000000000000000000000000000000000000000000007E00K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kodeks://link/d?nd=901807664&amp;mark=000000000000000000000000000000000000000000000000008QQ0M6&amp;mark=000000000000000000000000000000000000000000000000008QQ0M6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72132" TargetMode="External"/><Relationship Id="rId2" Type="http://schemas.openxmlformats.org/officeDocument/2006/relationships/hyperlink" Target="https://base.garant.ru/400433048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05226/" TargetMode="External"/><Relationship Id="rId2" Type="http://schemas.openxmlformats.org/officeDocument/2006/relationships/hyperlink" Target="https://www.garant.ru/products/ipo/prime/doc/403226464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E04590-DF78-4A94-8806-48C12C705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2683" y="239151"/>
            <a:ext cx="5711483" cy="4670474"/>
          </a:xfrm>
        </p:spPr>
        <p:txBody>
          <a:bodyPr>
            <a:normAutofit/>
          </a:bodyPr>
          <a:lstStyle/>
          <a:p>
            <a:endParaRPr lang="ru-RU" sz="12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endParaRPr lang="ru-RU" sz="12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1200" dirty="0">
                <a:latin typeface="Bookman Old Style" panose="02050604050505020204" pitchFamily="18" charset="0"/>
              </a:rPr>
              <a:t> </a:t>
            </a:r>
            <a:r>
              <a:rPr lang="ru-RU" sz="3500" b="1" dirty="0" smtClean="0">
                <a:solidFill>
                  <a:schemeClr val="accent3"/>
                </a:solidFill>
                <a:latin typeface="Bookman Old Style" panose="02050604050505020204" pitchFamily="18" charset="0"/>
              </a:rPr>
              <a:t>Изменения  в  законодательстве</a:t>
            </a:r>
          </a:p>
          <a:p>
            <a:pPr marL="0" indent="0" algn="ctr">
              <a:buNone/>
            </a:pPr>
            <a:r>
              <a:rPr lang="ru-RU" sz="3500" b="1" dirty="0" smtClean="0">
                <a:solidFill>
                  <a:schemeClr val="accent3"/>
                </a:solidFill>
                <a:latin typeface="Bookman Old Style" panose="02050604050505020204" pitchFamily="18" charset="0"/>
              </a:rPr>
              <a:t> по охране труда</a:t>
            </a:r>
          </a:p>
          <a:p>
            <a:pPr marL="0" indent="0" algn="ctr">
              <a:buNone/>
            </a:pPr>
            <a:r>
              <a:rPr lang="ru-RU" sz="3500" b="1" dirty="0" smtClean="0">
                <a:solidFill>
                  <a:schemeClr val="accent3"/>
                </a:solidFill>
                <a:latin typeface="Bookman Old Style" panose="02050604050505020204" pitchFamily="18" charset="0"/>
              </a:rPr>
              <a:t>с  1 сентября 2024 </a:t>
            </a:r>
            <a:endParaRPr lang="ru-RU" sz="3500" b="1" dirty="0">
              <a:solidFill>
                <a:schemeClr val="accent3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A20A1C-8C56-495B-8ABE-2ABD37542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156" y="251774"/>
            <a:ext cx="1481456" cy="139000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C469C4C-7283-4696-BAE0-82F10F600C13}"/>
              </a:ext>
            </a:extLst>
          </p:cNvPr>
          <p:cNvSpPr/>
          <p:nvPr/>
        </p:nvSpPr>
        <p:spPr>
          <a:xfrm>
            <a:off x="7413673" y="5008097"/>
            <a:ext cx="45157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Староверова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Дарья Олеговна,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 директора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Хакасский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охраны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User\Downloads\t_me-hcot_abakan (1)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2489982"/>
            <a:ext cx="3744597" cy="436801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4676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1"/>
                </a:solidFill>
              </a:rPr>
              <a:t>Нормативно-правовое регулирование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095" y="1860884"/>
            <a:ext cx="10274089" cy="3667719"/>
          </a:xfrm>
        </p:spPr>
        <p:txBody>
          <a:bodyPr/>
          <a:lstStyle/>
          <a:p>
            <a:pPr marL="469900" marR="5080" indent="-457200" algn="just">
              <a:lnSpc>
                <a:spcPct val="100000"/>
              </a:lnSpc>
              <a:spcBef>
                <a:spcPts val="100"/>
              </a:spcBef>
              <a:buAutoNum type="arabicParenR"/>
            </a:pPr>
            <a:endParaRPr lang="ru-RU" spc="25" dirty="0">
              <a:cs typeface="Arial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С 1 сентября 2024 года  вступают в силу более 20 изменений .</a:t>
            </a:r>
          </a:p>
          <a:p>
            <a:pPr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Более подробно можн</a:t>
            </a:r>
            <a:r>
              <a:rPr lang="ru-RU" sz="3200" dirty="0" smtClean="0">
                <a:solidFill>
                  <a:schemeClr val="tx1"/>
                </a:solidFill>
              </a:rPr>
              <a:t>о ознакомиться  по ссылке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https://hcot.ru/news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/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97620" y="2954215"/>
            <a:ext cx="9459918" cy="378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039815" y="506437"/>
            <a:ext cx="86234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Изменения по охране труда вступают в силу в две даты–1 марта и 1 сентября ,в соответствии с требованиями статьи 3 Закона об обязательных требованиях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43938-A61C-4681-A7FC-7FAF63760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09" y="323556"/>
            <a:ext cx="9863059" cy="98182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Самые значимые  изменения на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1сентября 2024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Новая </a:t>
            </a:r>
            <a:r>
              <a:rPr lang="ru-RU" u="sng" dirty="0" smtClean="0">
                <a:solidFill>
                  <a:schemeClr val="tx1"/>
                </a:solidFill>
                <a:hlinkClick r:id="rId2"/>
              </a:rPr>
              <a:t>Методика</a:t>
            </a:r>
            <a:r>
              <a:rPr lang="ru-RU" dirty="0" smtClean="0">
                <a:solidFill>
                  <a:schemeClr val="tx1"/>
                </a:solidFill>
              </a:rPr>
              <a:t> проведения специальной оценки условий труда, классификатор вредных и (или) опасных производственных факторов, форма отчета о проведении СОУТ и инструкция по ее заполнению.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8182110-8327-402C-B73E-6AC9123B5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7903" y="37275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38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635CB5-9962-44BA-898B-9AFFAE35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868" y="407963"/>
            <a:ext cx="8468750" cy="645003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Приказ Министерства труда и социальной защиты РФ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от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21 ноября 2023 г. № 817н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"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Об утверждении </a:t>
            </a:r>
            <a:r>
              <a:rPr lang="ru-RU" sz="3200" u="sng" dirty="0" smtClean="0">
                <a:solidFill>
                  <a:schemeClr val="tx1"/>
                </a:solidFill>
                <a:latin typeface="+mn-lt"/>
              </a:rPr>
              <a:t>Методик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и проведения специальной оценки условий труда, </a:t>
            </a:r>
            <a:r>
              <a:rPr lang="ru-RU" sz="3200" u="sng" dirty="0" smtClean="0">
                <a:solidFill>
                  <a:schemeClr val="tx1"/>
                </a:solidFill>
                <a:latin typeface="+mn-lt"/>
              </a:rPr>
              <a:t>Классификатора вредных и (или) опасных производственных факторов, формы отчета о проведении специальной оценки условий труда и инструкции по ее заполнению"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5DA44D1-74D3-4533-8264-180FB0BE4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325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3208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635CB5-9962-44BA-898B-9AFFAE35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868" y="407963"/>
            <a:ext cx="8468750" cy="6450036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tx1"/>
                </a:solidFill>
              </a:rPr>
              <a:t>Что вводит обновленный приказ: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-Методику </a:t>
            </a:r>
            <a:r>
              <a:rPr lang="ru-RU" sz="3200" dirty="0" smtClean="0">
                <a:solidFill>
                  <a:schemeClr val="tx1"/>
                </a:solidFill>
              </a:rPr>
              <a:t>проведения </a:t>
            </a:r>
            <a:r>
              <a:rPr lang="ru-RU" sz="3200" dirty="0" smtClean="0">
                <a:solidFill>
                  <a:schemeClr val="tx1"/>
                </a:solidFill>
              </a:rPr>
              <a:t>СОУТ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 -Классификатор </a:t>
            </a:r>
            <a:r>
              <a:rPr lang="ru-RU" sz="3200" dirty="0" smtClean="0">
                <a:solidFill>
                  <a:schemeClr val="tx1"/>
                </a:solidFill>
              </a:rPr>
              <a:t>вредных и (или) опасных производственных факторов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</a:t>
            </a:r>
            <a:r>
              <a:rPr lang="ru-RU" sz="3200" dirty="0" smtClean="0">
                <a:solidFill>
                  <a:schemeClr val="tx1"/>
                </a:solidFill>
              </a:rPr>
              <a:t>Форму </a:t>
            </a:r>
            <a:r>
              <a:rPr lang="ru-RU" sz="3200" dirty="0" smtClean="0">
                <a:solidFill>
                  <a:schemeClr val="tx1"/>
                </a:solidFill>
              </a:rPr>
              <a:t>отчета о проведении СОУТ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-Инструкцию </a:t>
            </a:r>
            <a:r>
              <a:rPr lang="ru-RU" sz="3200" dirty="0" smtClean="0">
                <a:solidFill>
                  <a:schemeClr val="tx1"/>
                </a:solidFill>
              </a:rPr>
              <a:t>по заполнению формы отчета о проведении СОУТ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Прежняя </a:t>
            </a:r>
            <a:r>
              <a:rPr lang="ru-RU" sz="3200" dirty="0" smtClean="0">
                <a:solidFill>
                  <a:schemeClr val="tx1"/>
                </a:solidFill>
              </a:rPr>
              <a:t>Методика проведения СОУТ, утвержденная приказом Минтруда России от 24 января 2014 года </a:t>
            </a:r>
            <a:r>
              <a:rPr lang="ru-RU" sz="3200" u="sng" dirty="0" smtClean="0">
                <a:solidFill>
                  <a:schemeClr val="tx1"/>
                </a:solidFill>
                <a:hlinkClick r:id="rId2"/>
              </a:rPr>
              <a:t>№ 33н,</a:t>
            </a:r>
            <a:r>
              <a:rPr lang="ru-RU" sz="3200" dirty="0" smtClean="0">
                <a:solidFill>
                  <a:schemeClr val="tx1"/>
                </a:solidFill>
              </a:rPr>
              <a:t> утрачивает силу.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5DA44D1-74D3-4533-8264-180FB0BE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325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3208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002" y="295422"/>
            <a:ext cx="8446493" cy="6288258"/>
          </a:xfrm>
        </p:spPr>
        <p:txBody>
          <a:bodyPr>
            <a:noAutofit/>
          </a:bodyPr>
          <a:lstStyle/>
          <a:p>
            <a:pPr marL="469900" marR="5080" indent="-457200" algn="just">
              <a:lnSpc>
                <a:spcPct val="100000"/>
              </a:lnSpc>
              <a:spcBef>
                <a:spcPts val="100"/>
              </a:spcBef>
              <a:buNone/>
            </a:pPr>
            <a:endParaRPr lang="ru-RU" sz="2400" dirty="0" smtClean="0"/>
          </a:p>
          <a:p>
            <a:pPr marL="469900" marR="5080" indent="457200" algn="just">
              <a:spcBef>
                <a:spcPts val="100"/>
              </a:spcBef>
            </a:pPr>
            <a:r>
              <a:rPr lang="ru-RU" sz="2400" dirty="0" smtClean="0"/>
              <a:t>Новой методикой расширен круг лиц, которым необходимо идентифицировать наличие биологического фактора. </a:t>
            </a:r>
          </a:p>
          <a:p>
            <a:pPr marL="469900" marR="5080" indent="457200" algn="just">
              <a:spcBef>
                <a:spcPts val="100"/>
              </a:spcBef>
            </a:pPr>
            <a:r>
              <a:rPr lang="ru-RU" sz="2400" dirty="0" smtClean="0"/>
              <a:t>Это касается работников, которые непосредственно занимаются обслуживанием и ремонтом канализационных сооружений ЖКХ. </a:t>
            </a:r>
          </a:p>
          <a:p>
            <a:pPr marL="469900" marR="5080" indent="457200" algn="just">
              <a:spcBef>
                <a:spcPts val="100"/>
              </a:spcBef>
            </a:pPr>
            <a:r>
              <a:rPr lang="ru-RU" sz="2400" dirty="0" smtClean="0"/>
              <a:t>Для таких работников класс условий труда устанавливают без проведения исследований (испытаний) и измерений </a:t>
            </a:r>
            <a:r>
              <a:rPr lang="ru-RU" sz="2400" b="1" dirty="0" smtClean="0"/>
              <a:t>на основе результатов проведения производственного контроля </a:t>
            </a:r>
            <a:r>
              <a:rPr lang="ru-RU" sz="2400" dirty="0" smtClean="0"/>
              <a:t>условий труда по биологическому фактору на рассматриваемых рабочих местах</a:t>
            </a:r>
            <a:r>
              <a:rPr lang="ru-RU" sz="2400" dirty="0" smtClean="0"/>
              <a:t>.</a:t>
            </a:r>
            <a:endParaRPr lang="ru-RU" sz="2400" spc="25" dirty="0">
              <a:cs typeface="Arial"/>
            </a:endParaRP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258" y="604910"/>
            <a:ext cx="8601237" cy="6049107"/>
          </a:xfrm>
        </p:spPr>
        <p:txBody>
          <a:bodyPr>
            <a:normAutofit/>
          </a:bodyPr>
          <a:lstStyle/>
          <a:p>
            <a:pPr marL="469900" marR="5080" indent="-457200" algn="just">
              <a:spcBef>
                <a:spcPts val="100"/>
              </a:spcBef>
            </a:pPr>
            <a:r>
              <a:rPr lang="ru-RU" sz="2000" spc="25" dirty="0" smtClean="0">
                <a:cs typeface="Arial"/>
              </a:rPr>
              <a:t>Иначе теперь будут устанавливать вредность по работе с биологическим фактором. Вышли новые нормативы ,и какая именно группа микроорганизмов присутствует на рабочих местах медиков, работников водопроводного хозяйства, и других профессий ,</a:t>
            </a:r>
            <a:r>
              <a:rPr lang="ru-RU" sz="2000" b="1" spc="25" dirty="0" smtClean="0">
                <a:cs typeface="Arial"/>
              </a:rPr>
              <a:t>определяется по прил</a:t>
            </a:r>
            <a:r>
              <a:rPr lang="ru-RU" sz="2000" b="1" spc="25" dirty="0" smtClean="0">
                <a:cs typeface="Arial"/>
              </a:rPr>
              <a:t>.№</a:t>
            </a:r>
            <a:r>
              <a:rPr lang="ru-RU" sz="2000" b="1" spc="25" dirty="0" smtClean="0">
                <a:cs typeface="Arial"/>
              </a:rPr>
              <a:t>1 к СанПиН3.3686-21</a:t>
            </a:r>
          </a:p>
          <a:p>
            <a:pPr marL="469900" marR="5080" indent="-457200" algn="just">
              <a:spcBef>
                <a:spcPts val="100"/>
              </a:spcBef>
              <a:buNone/>
            </a:pPr>
            <a:endParaRPr lang="ru-RU" sz="2000" spc="25" dirty="0" smtClean="0">
              <a:cs typeface="Arial"/>
            </a:endParaRPr>
          </a:p>
          <a:p>
            <a:pPr marL="469900" marR="5080" indent="-457200" algn="just">
              <a:spcBef>
                <a:spcPts val="100"/>
              </a:spcBef>
            </a:pPr>
            <a:r>
              <a:rPr lang="ru-RU" sz="2000" dirty="0" smtClean="0"/>
              <a:t>Для того, чтобы установить факт работы с «биологией», у медиков комиссия должна предоставить эксперту СОУТ информацию о наличии санитарно-эпидемиологического заключения на объект, в котором проводятся работы с биологическими агентами (ст.26ФЗ№52), а также сведения из данных медицинской статистической отчетности. Сроки давности статданных не должны превышать периода пяти лет до даты начала проведения СОУТ</a:t>
            </a:r>
            <a:endParaRPr lang="ru-RU" sz="2000" spc="25" dirty="0">
              <a:cs typeface="Arial"/>
            </a:endParaRP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732" y="1083212"/>
            <a:ext cx="8502764" cy="4555294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Отчет о проведении СОУТ претерпел изменения</a:t>
            </a:r>
          </a:p>
          <a:p>
            <a:r>
              <a:rPr lang="ru-RU" sz="2800" dirty="0" smtClean="0"/>
              <a:t>Методика теперь полностью соответствует последним изменениям.</a:t>
            </a:r>
            <a:endParaRPr lang="ru-RU" sz="2800" dirty="0" smtClean="0"/>
          </a:p>
          <a:p>
            <a:r>
              <a:rPr lang="ru-RU" sz="2800" dirty="0" smtClean="0"/>
              <a:t>Отчет заполняет экспертная организация, поэтому специалисту по охране труда достаточно знать основные изменения </a:t>
            </a: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357" y="1069145"/>
            <a:ext cx="8137003" cy="5106572"/>
          </a:xfrm>
        </p:spPr>
        <p:txBody>
          <a:bodyPr>
            <a:normAutofit/>
          </a:bodyPr>
          <a:lstStyle/>
          <a:p>
            <a:pPr indent="342900" algn="just"/>
            <a:r>
              <a:rPr lang="ru-RU" sz="2800" dirty="0" smtClean="0"/>
              <a:t>Подписывать карту СОУТ необходимо не с применением просто инициалов, а полностью расписывая фамилию, имя и отчество, если оно есть. </a:t>
            </a:r>
            <a:endParaRPr lang="ru-RU" sz="2800" dirty="0" smtClean="0"/>
          </a:p>
          <a:p>
            <a:pPr indent="342900" algn="just"/>
            <a:r>
              <a:rPr lang="ru-RU" sz="2800" dirty="0" smtClean="0"/>
              <a:t>Обновлена инструкция по заполнению отчета. Отчет заполняется по требованиям, указанным в части 2 статьи 15 Закона о </a:t>
            </a:r>
            <a:r>
              <a:rPr lang="ru-RU" sz="2800" dirty="0" err="1" smtClean="0"/>
              <a:t>спецоценке</a:t>
            </a:r>
            <a:r>
              <a:rPr lang="ru-RU" sz="2800" dirty="0" smtClean="0"/>
              <a:t>- можно заполнять в бумажной форме, а можно и в электронной с применением ЭЦП</a:t>
            </a:r>
            <a:r>
              <a:rPr lang="ru-RU" sz="2800" dirty="0" smtClean="0"/>
              <a:t>.</a:t>
            </a:r>
            <a:endParaRPr lang="ru-RU" sz="2800" spc="25" dirty="0">
              <a:cs typeface="Arial"/>
            </a:endParaRP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464234"/>
            <a:ext cx="7940056" cy="6105378"/>
          </a:xfrm>
        </p:spPr>
        <p:txBody>
          <a:bodyPr>
            <a:normAutofit fontScale="92500" lnSpcReduction="10000"/>
          </a:bodyPr>
          <a:lstStyle/>
          <a:p>
            <a:pPr indent="342900" algn="just"/>
            <a:r>
              <a:rPr lang="ru-RU" sz="2800" dirty="0" smtClean="0"/>
              <a:t>Новые сотрудники должны быть ознакомлены с результатами СОУТ в форме, указанной в Положении о СУОТ , и обязательно– в трудовом договоре(статья57 ТКРФ). Как правило, программа вводного инструктажа включает в себя данные сведения</a:t>
            </a:r>
            <a:r>
              <a:rPr lang="ru-RU" sz="2800" dirty="0" smtClean="0"/>
              <a:t>.</a:t>
            </a:r>
          </a:p>
          <a:p>
            <a:pPr indent="342900" algn="just"/>
            <a:r>
              <a:rPr lang="ru-RU" sz="2800" dirty="0" smtClean="0"/>
              <a:t>Пересмотрите положение о СУОТ в разделе об организации и проведения </a:t>
            </a:r>
            <a:r>
              <a:rPr lang="ru-RU" sz="2800" dirty="0" err="1" smtClean="0"/>
              <a:t>спецоценки</a:t>
            </a:r>
            <a:r>
              <a:rPr lang="ru-RU" sz="2800" dirty="0" smtClean="0"/>
              <a:t>.</a:t>
            </a:r>
          </a:p>
          <a:p>
            <a:pPr indent="342900" algn="just"/>
            <a:r>
              <a:rPr lang="ru-RU" sz="2800" dirty="0" smtClean="0"/>
              <a:t>Учтите в нем изменения о возможности хранения отчета в форме электронного документа и включите новую обязанность комиссии по утверждению результатов идентификации ВОПФ</a:t>
            </a:r>
            <a:r>
              <a:rPr lang="ru-RU" sz="2800" dirty="0" smtClean="0"/>
              <a:t>.</a:t>
            </a:r>
            <a:endParaRPr lang="ru-RU" sz="2800" spc="25" dirty="0">
              <a:cs typeface="Arial"/>
            </a:endParaRPr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1A58C5-D3E7-4FFB-84CC-93B7C16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947" y="250627"/>
            <a:ext cx="7391549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6E892F-369E-45FA-B26B-B9C8CC38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830" y="492369"/>
            <a:ext cx="8046721" cy="5641145"/>
          </a:xfrm>
        </p:spPr>
        <p:txBody>
          <a:bodyPr>
            <a:normAutofit/>
          </a:bodyPr>
          <a:lstStyle/>
          <a:p>
            <a:pPr indent="342900" algn="just"/>
            <a:r>
              <a:rPr lang="ru-RU" sz="2400" dirty="0" smtClean="0"/>
              <a:t>Бывает</a:t>
            </a:r>
            <a:r>
              <a:rPr lang="ru-RU" sz="2400" dirty="0" smtClean="0"/>
              <a:t>, что не все члены комиссии по проведению СОУТ согласны с результатами проведенной </a:t>
            </a:r>
            <a:r>
              <a:rPr lang="ru-RU" sz="2400" dirty="0" err="1" smtClean="0"/>
              <a:t>спецоценки</a:t>
            </a:r>
            <a:r>
              <a:rPr lang="ru-RU" sz="2400" dirty="0" smtClean="0"/>
              <a:t>.</a:t>
            </a:r>
          </a:p>
          <a:p>
            <a:pPr indent="342900" algn="just"/>
            <a:r>
              <a:rPr lang="ru-RU" sz="2400" dirty="0" smtClean="0"/>
              <a:t>Член комиссии по проведению СОУТ, не согласившийся с отчетом, обязан расписаться в отчете с пометкой «Особое мнение»,который не согласен с результатами проведения специальной оценки условий труда, подписывает отчет с   пометкой "особое мнение". Это особое мнение должно быть изложено в виде документа и приложено к отчету.</a:t>
            </a:r>
            <a:endParaRPr lang="ru-RU" sz="2400" dirty="0" smtClean="0"/>
          </a:p>
        </p:txBody>
      </p:sp>
      <p:pic>
        <p:nvPicPr>
          <p:cNvPr id="4" name="Рисунок 3" descr="logo-hcot-dark.png">
            <a:extLst>
              <a:ext uri="{FF2B5EF4-FFF2-40B4-BE49-F238E27FC236}">
                <a16:creationId xmlns="" xmlns:a16="http://schemas.microsoft.com/office/drawing/2014/main" id="{B9BD1ACE-2DD2-46A4-AEFC-BE4CF36CD8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0829" y="250627"/>
            <a:ext cx="1481171" cy="13923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7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D891D0-4893-41EF-8664-699C7B23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356" y="253219"/>
            <a:ext cx="7835706" cy="627419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</a:rPr>
              <a:t>Обновлена </a:t>
            </a:r>
            <a:r>
              <a:rPr lang="ru-RU" sz="3200" b="1" dirty="0" smtClean="0">
                <a:solidFill>
                  <a:schemeClr val="tx1"/>
                </a:solidFill>
              </a:rPr>
              <a:t>редакция </a:t>
            </a:r>
            <a:r>
              <a:rPr lang="ru-RU" sz="3200" b="1" u="sng" dirty="0" smtClean="0">
                <a:solidFill>
                  <a:schemeClr val="tx1"/>
                </a:solidFill>
                <a:hlinkClick r:id="rId2"/>
              </a:rPr>
              <a:t>правил</a:t>
            </a:r>
            <a:r>
              <a:rPr lang="ru-RU" sz="3200" b="1" dirty="0" smtClean="0">
                <a:solidFill>
                  <a:schemeClr val="tx1"/>
                </a:solidFill>
              </a:rPr>
              <a:t> аттестации на право выполнения работ по специальной оценке условий труда и аннулированию такой аттестации.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Постановлением Правительства РФ от 06.05.2024 № 583 внесены изменения в постановление Правительства Российской Федерации от 16 декабря 2021 г. № 2333</a:t>
            </a:r>
            <a:r>
              <a:rPr lang="ru-RU" sz="2500" dirty="0" smtClean="0">
                <a:solidFill>
                  <a:schemeClr val="tx1"/>
                </a:solidFill>
              </a:rPr>
              <a:t>.</a:t>
            </a:r>
            <a:br>
              <a:rPr lang="ru-RU" sz="2500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"</a:t>
            </a:r>
            <a:r>
              <a:rPr lang="ru-RU" sz="2600" dirty="0" smtClean="0">
                <a:solidFill>
                  <a:schemeClr val="tx1"/>
                </a:solidFill>
              </a:rPr>
              <a:t>О порядке аттестации на право выполнения работ по специальной оценке условий труда, выдачи сертификата эксперта на право выполнения работ по специальной оценке условий труда и его аннулирования"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331CF8F-285D-4EB1-A1B2-36E8AACA4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282" y="126805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9552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F2C1B7-2C25-4AC0-A64A-FBA46114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904" y="371436"/>
            <a:ext cx="9384225" cy="574801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Внесены изменения в </a:t>
            </a:r>
            <a:r>
              <a:rPr lang="ru-RU" sz="3200" b="1" u="sng" dirty="0" smtClean="0">
                <a:solidFill>
                  <a:schemeClr val="tx1"/>
                </a:solidFill>
                <a:hlinkClick r:id="rId2"/>
              </a:rPr>
              <a:t>правила</a:t>
            </a:r>
            <a:r>
              <a:rPr lang="ru-RU" sz="3200" b="1" dirty="0" smtClean="0">
                <a:solidFill>
                  <a:schemeClr val="tx1"/>
                </a:solidFill>
              </a:rPr>
              <a:t> аккредитации организаций, индивидуальных предпринимателей, оказывающих услуги в области охраны труда.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tx1"/>
                </a:solidFill>
              </a:rPr>
              <a:t>Постановлением Правительства РФ от 16.08.2023 N 1347 вносятся изменения в Правила аккредитации организаций, индивидуальных предпринимателей, оказывающих услуги в области охраны труда.   </a:t>
            </a:r>
            <a:r>
              <a:rPr lang="ru-RU" sz="3200" dirty="0" smtClean="0"/>
              <a:t> </a:t>
            </a:r>
            <a:br>
              <a:rPr lang="ru-RU" sz="3200" dirty="0" smtClean="0"/>
            </a:br>
            <a:endParaRPr lang="ru-RU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B8A57D1-656F-44CE-B099-8BD61292E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544" y="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550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37093-1807-40DB-9437-507B5ABE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621" y="91800"/>
            <a:ext cx="8400990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0CC278-893F-451B-A008-421FF242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311" y="239151"/>
            <a:ext cx="8947052" cy="6316394"/>
          </a:xfrm>
        </p:spPr>
        <p:txBody>
          <a:bodyPr>
            <a:normAutofit/>
          </a:bodyPr>
          <a:lstStyle/>
          <a:p>
            <a:pPr marL="0" indent="342900" algn="just">
              <a:buClr>
                <a:schemeClr val="accent2">
                  <a:lumMod val="75000"/>
                </a:schemeClr>
              </a:buClr>
            </a:pPr>
            <a:r>
              <a:rPr lang="ru-RU" sz="2400" b="1" dirty="0" smtClean="0"/>
              <a:t>Обновлены </a:t>
            </a:r>
            <a:r>
              <a:rPr lang="ru-RU" sz="2400" b="1" u="sng" dirty="0" smtClean="0">
                <a:hlinkClick r:id="rId2"/>
              </a:rPr>
              <a:t>формы</a:t>
            </a:r>
            <a:r>
              <a:rPr lang="ru-RU" sz="2400" b="1" dirty="0" smtClean="0"/>
              <a:t> документов для расследования несчастных случаев на производстве, а также утверждено положение об особенностях расследования таких </a:t>
            </a:r>
            <a:r>
              <a:rPr lang="ru-RU" sz="2400" b="1" dirty="0" smtClean="0"/>
              <a:t>случаев </a:t>
            </a:r>
            <a:r>
              <a:rPr lang="ru-RU" sz="2400" b="1" dirty="0" smtClean="0"/>
              <a:t>в отдельных отраслях и организациях</a:t>
            </a:r>
            <a:r>
              <a:rPr lang="ru-RU" b="1" dirty="0" smtClean="0"/>
              <a:t>. </a:t>
            </a:r>
            <a:endParaRPr lang="ru-RU" b="1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</a:pPr>
            <a:endParaRPr lang="ru-RU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r>
              <a:rPr lang="ru-RU" sz="2400" dirty="0" smtClean="0"/>
              <a:t>Приказ Министерства труда и социальной защиты Российской Федерации от 25 апреля 2024 г. N 237н “О внесении изменений в приложения N 1 и N 2 к приказу Министерства труда и социальной защиты Российской Федерации от 20 апреля 2022 г. N 223н "</a:t>
            </a:r>
            <a:r>
              <a:rPr lang="ru-RU" sz="2400" u="sng" dirty="0" smtClean="0"/>
              <a:t>Об утверждении Положения об особенностях расследования несчастных случаев на производстве в отдельных отраслях и организациях, форм документов, соответствующих классификаторов, необходимых для расследования несчастных случаев на производстве"</a:t>
            </a:r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94BEA0-938B-4CC3-B156-1DBE5ACB7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837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37093-1807-40DB-9437-507B5ABE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621" y="91800"/>
            <a:ext cx="8400990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0CC278-893F-451B-A008-421FF242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311" y="239151"/>
            <a:ext cx="8947052" cy="6316394"/>
          </a:xfrm>
        </p:spPr>
        <p:txBody>
          <a:bodyPr>
            <a:normAutofit/>
          </a:bodyPr>
          <a:lstStyle/>
          <a:p>
            <a:pPr marL="0" indent="342900" algn="just">
              <a:buClr>
                <a:schemeClr val="accent2">
                  <a:lumMod val="75000"/>
                </a:schemeClr>
              </a:buClr>
            </a:pPr>
            <a:endParaRPr lang="ru-RU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r>
              <a:rPr lang="ru-RU" sz="3200" b="1" u="sng" dirty="0" smtClean="0"/>
              <a:t>Регламентировано положение оформления НС на производстве </a:t>
            </a:r>
            <a:r>
              <a:rPr lang="ru-RU" sz="3200" b="1" u="sng" dirty="0" smtClean="0"/>
              <a:t>актом</a:t>
            </a:r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r>
              <a:rPr lang="ru-RU" sz="3200" b="1" u="sng" dirty="0" smtClean="0"/>
              <a:t>Н 1-С</a:t>
            </a:r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sz="3200" b="1" u="sng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r>
              <a:rPr lang="ru-RU" sz="2800" dirty="0" smtClean="0"/>
              <a:t>акт по форме Н-1С, который оформляется как предварительный, при необходимости в дополнительной проверке обстоятельств несчастного случая или при проведении экспертиз, так как данные мероприятия "затягивают" сроки расследования.</a:t>
            </a:r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94BEA0-938B-4CC3-B156-1DBE5ACB7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837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37093-1807-40DB-9437-507B5ABE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621" y="91800"/>
            <a:ext cx="8400990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0CC278-893F-451B-A008-421FF242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137" y="450165"/>
            <a:ext cx="8567225" cy="6105379"/>
          </a:xfrm>
        </p:spPr>
        <p:txBody>
          <a:bodyPr>
            <a:normAutofit/>
          </a:bodyPr>
          <a:lstStyle/>
          <a:p>
            <a:pPr marL="0" indent="342900" algn="just">
              <a:buClr>
                <a:schemeClr val="accent2">
                  <a:lumMod val="75000"/>
                </a:schemeClr>
              </a:buClr>
            </a:pPr>
            <a:endParaRPr lang="ru-RU" dirty="0" smtClean="0"/>
          </a:p>
          <a:p>
            <a:pPr algn="just"/>
            <a:r>
              <a:rPr lang="ru-RU" sz="2400" dirty="0" smtClean="0"/>
              <a:t>Акт </a:t>
            </a:r>
            <a:r>
              <a:rPr lang="ru-RU" sz="2400" dirty="0" smtClean="0"/>
              <a:t>Н-1С оформляется, если несчастный случай квалифицирован как связанный с производством и направляется в органы СФР. Работодатели составляют акт по новой форме Н-1С и направляют его страховщику, </a:t>
            </a:r>
            <a:r>
              <a:rPr lang="ru-RU" sz="2400" b="1" dirty="0" smtClean="0"/>
              <a:t>если невозможно закончить расследование несчастного случая в установленный срок из-за необходимости дополнительного изучения, получения медицинских и других заключений, а также анализа обстоятельств в экспертных организациях, органах дознания и следствия или в суде</a:t>
            </a:r>
            <a:r>
              <a:rPr lang="ru-RU" sz="2400" dirty="0" smtClean="0"/>
              <a:t>; 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94BEA0-938B-4CC3-B156-1DBE5ACB7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837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37093-1807-40DB-9437-507B5ABE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621" y="91800"/>
            <a:ext cx="8400990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0CC278-893F-451B-A008-421FF242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311" y="239151"/>
            <a:ext cx="8947052" cy="6316394"/>
          </a:xfrm>
        </p:spPr>
        <p:txBody>
          <a:bodyPr>
            <a:normAutofit/>
          </a:bodyPr>
          <a:lstStyle/>
          <a:p>
            <a:pPr marL="0" indent="342900" algn="just">
              <a:buClr>
                <a:schemeClr val="accent2">
                  <a:lumMod val="75000"/>
                </a:schemeClr>
              </a:buClr>
            </a:pPr>
            <a:endParaRPr lang="ru-RU" dirty="0" smtClean="0"/>
          </a:p>
          <a:p>
            <a:pPr>
              <a:buNone/>
            </a:pPr>
            <a:endParaRPr lang="ru-RU" sz="2200" dirty="0" smtClean="0"/>
          </a:p>
          <a:p>
            <a:pPr algn="just"/>
            <a:r>
              <a:rPr lang="ru-RU" sz="2000" dirty="0" smtClean="0"/>
              <a:t>Расследование </a:t>
            </a:r>
            <a:r>
              <a:rPr lang="ru-RU" sz="2000" dirty="0" smtClean="0"/>
              <a:t>будет продолжаться при оформлении акта Н-1С; </a:t>
            </a:r>
          </a:p>
          <a:p>
            <a:pPr algn="just"/>
            <a:r>
              <a:rPr lang="ru-RU" sz="2000" dirty="0" smtClean="0"/>
              <a:t>После </a:t>
            </a:r>
            <a:r>
              <a:rPr lang="ru-RU" sz="2000" dirty="0" smtClean="0"/>
              <a:t>определения причин несчастного случая и выявления лиц, нарушивших требования охраны труда, а также разработки рекомендаций по устранению этих нарушений и предупреждению подобных инцидентов будет </a:t>
            </a:r>
            <a:r>
              <a:rPr lang="ru-RU" sz="2000" b="1" dirty="0" smtClean="0"/>
              <a:t>составляться итоговый акт по </a:t>
            </a:r>
            <a:r>
              <a:rPr lang="ru-RU" sz="2000" b="1" dirty="0" smtClean="0">
                <a:hlinkClick r:id="rId2"/>
              </a:rPr>
              <a:t>форме Н-1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При </a:t>
            </a:r>
            <a:r>
              <a:rPr lang="ru-RU" sz="2000" dirty="0" smtClean="0"/>
              <a:t>рассмотрении обстоятельств несчастного случая, перечень которых предусмотрен </a:t>
            </a:r>
            <a:r>
              <a:rPr lang="ru-RU" sz="2000" dirty="0" smtClean="0">
                <a:hlinkClick r:id="rId3"/>
              </a:rPr>
              <a:t>ч.6 статьи 229.2 ТК РФ</a:t>
            </a:r>
            <a:r>
              <a:rPr lang="ru-RU" sz="2000" dirty="0" smtClean="0"/>
              <a:t>, при наличии которых несчастные случаи могут квалифицироваться как несчастные случаи, не связанные с производством, а также ранее истечения срока продления расследования несчастного случая в соответствии с </a:t>
            </a:r>
            <a:r>
              <a:rPr lang="ru-RU" sz="2000" dirty="0" smtClean="0">
                <a:hlinkClick r:id="rId4"/>
              </a:rPr>
              <a:t>ч.3 ст.229.1 Трудового кодекса РФ</a:t>
            </a:r>
            <a:r>
              <a:rPr lang="ru-RU" sz="2000" dirty="0" smtClean="0"/>
              <a:t> </a:t>
            </a:r>
            <a:r>
              <a:rPr lang="ru-RU" sz="2000" b="1" dirty="0" smtClean="0"/>
              <a:t>оформление акта формы Н-1С не допускается.</a:t>
            </a:r>
            <a:endParaRPr lang="ru-RU" sz="2000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94BEA0-938B-4CC3-B156-1DBE5ACB7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837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37093-1807-40DB-9437-507B5ABE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621" y="91800"/>
            <a:ext cx="8400990" cy="128089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0CC278-893F-451B-A008-421FF242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28" y="478302"/>
            <a:ext cx="9298743" cy="5725549"/>
          </a:xfrm>
        </p:spPr>
        <p:txBody>
          <a:bodyPr>
            <a:normAutofit/>
          </a:bodyPr>
          <a:lstStyle/>
          <a:p>
            <a:pPr marL="0" indent="342900" algn="just">
              <a:buClr>
                <a:schemeClr val="accent2">
                  <a:lumMod val="75000"/>
                </a:schemeClr>
              </a:buClr>
            </a:pPr>
            <a:endParaRPr lang="ru-RU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 smtClean="0"/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r>
              <a:rPr lang="ru-RU" sz="3200" dirty="0" smtClean="0"/>
              <a:t>Суть </a:t>
            </a:r>
            <a:r>
              <a:rPr lang="ru-RU" sz="3200" dirty="0" smtClean="0"/>
              <a:t>данных изменений заключается в создании механизма </a:t>
            </a:r>
            <a:r>
              <a:rPr lang="ru-RU" sz="3200" b="1" dirty="0" smtClean="0"/>
              <a:t>для получения пострадавшим работником необходимого страхового обеспечения от органов СФР </a:t>
            </a:r>
            <a:r>
              <a:rPr lang="ru-RU" sz="3200" dirty="0" smtClean="0"/>
              <a:t>до окончания расследования, оформленного актом по форме Н-1, содержащим более полную информацию</a:t>
            </a:r>
          </a:p>
          <a:p>
            <a:pPr marL="0" indent="342900" algn="just">
              <a:buClr>
                <a:schemeClr val="accent2">
                  <a:lumMod val="75000"/>
                </a:schemeClr>
              </a:buClr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94BEA0-938B-4CC3-B156-1DBE5ACB7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837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BF5812-0CFB-47E7-BC07-89E060AE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191" y="464235"/>
            <a:ext cx="8637564" cy="6020972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3100" b="1" dirty="0" smtClean="0">
                <a:solidFill>
                  <a:schemeClr val="tx1"/>
                </a:solidFill>
              </a:rPr>
              <a:t>Введены новые </a:t>
            </a:r>
            <a:r>
              <a:rPr lang="ru-RU" sz="3100" b="1" u="sng" dirty="0" smtClean="0">
                <a:solidFill>
                  <a:schemeClr val="tx1"/>
                </a:solidFill>
                <a:hlinkClick r:id="rId2"/>
              </a:rPr>
              <a:t>требования</a:t>
            </a:r>
            <a:r>
              <a:rPr lang="ru-RU" sz="3100" b="1" dirty="0" smtClean="0">
                <a:solidFill>
                  <a:schemeClr val="tx1"/>
                </a:solidFill>
              </a:rPr>
              <a:t> к комплектации аптечки для оказания первой помощи пострадавшим с применением медицинских изделий, а также утвержден порядок оказания первой помощи. 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>
                <a:solidFill>
                  <a:schemeClr val="tx1"/>
                </a:solidFill>
              </a:rPr>
              <a:t>П</a:t>
            </a:r>
            <a:r>
              <a:rPr lang="ru-RU" sz="2400" dirty="0" smtClean="0">
                <a:solidFill>
                  <a:schemeClr val="tx1"/>
                </a:solidFill>
              </a:rPr>
              <a:t>риказ </a:t>
            </a:r>
            <a:r>
              <a:rPr lang="ru-RU" sz="2400" dirty="0" smtClean="0">
                <a:solidFill>
                  <a:schemeClr val="tx1"/>
                </a:solidFill>
              </a:rPr>
              <a:t>Минздрава России от 03.05.2024 </a:t>
            </a:r>
            <a:r>
              <a:rPr lang="ru-RU" sz="2400" u="sng" dirty="0" smtClean="0">
                <a:solidFill>
                  <a:schemeClr val="tx1"/>
                </a:solidFill>
                <a:hlinkClick r:id="rId3"/>
              </a:rPr>
              <a:t>№ 220н</a:t>
            </a:r>
            <a:r>
              <a:rPr lang="ru-RU" sz="2400" dirty="0" smtClean="0">
                <a:solidFill>
                  <a:schemeClr val="tx1"/>
                </a:solidFill>
              </a:rPr>
              <a:t> "</a:t>
            </a:r>
            <a:r>
              <a:rPr lang="ru-RU" sz="2400" u="sng" dirty="0" smtClean="0">
                <a:solidFill>
                  <a:schemeClr val="tx1"/>
                </a:solidFill>
              </a:rPr>
              <a:t>Об утверждении Порядка оказания первой помощи</a:t>
            </a:r>
            <a:r>
              <a:rPr lang="ru-RU" sz="2400" u="sng" dirty="0" smtClean="0"/>
              <a:t>".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>
                <a:solidFill>
                  <a:schemeClr val="tx1"/>
                </a:solidFill>
              </a:rPr>
              <a:t>Приказ </a:t>
            </a:r>
            <a:r>
              <a:rPr lang="ru-RU" sz="2400" dirty="0" smtClean="0">
                <a:solidFill>
                  <a:schemeClr val="tx1"/>
                </a:solidFill>
              </a:rPr>
              <a:t>Министерства здравоохранения РФ от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15 </a:t>
            </a:r>
            <a:r>
              <a:rPr lang="ru-RU" sz="2400" dirty="0" smtClean="0">
                <a:solidFill>
                  <a:schemeClr val="tx1"/>
                </a:solidFill>
              </a:rPr>
              <a:t>декабря 2020 г. N 1331н "</a:t>
            </a:r>
            <a:r>
              <a:rPr lang="ru-RU" sz="2400" u="sng" dirty="0" smtClean="0">
                <a:solidFill>
                  <a:schemeClr val="tx1"/>
                </a:solidFill>
              </a:rPr>
              <a:t>Об утверждении требований к комплектации медицинскими изделиями аптечки для оказания первой помощи работника</a:t>
            </a:r>
            <a:r>
              <a:rPr lang="ru-RU" sz="2400" dirty="0" smtClean="0">
                <a:solidFill>
                  <a:schemeClr val="tx1"/>
                </a:solidFill>
              </a:rPr>
              <a:t>м"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FEE4981-8AC7-4594-A514-2F910FEFC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6011" y="91800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6015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EEBFB6-81E4-4854-B302-D8616BE3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839" y="1378633"/>
            <a:ext cx="8865562" cy="165998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9ED44D-5773-470A-8778-860076ED6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650" y="464234"/>
            <a:ext cx="8651630" cy="168812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r>
              <a:rPr lang="ru-RU" sz="11200" b="1" dirty="0" smtClean="0"/>
              <a:t>Вопрос: </a:t>
            </a:r>
            <a:r>
              <a:rPr lang="ru-RU" sz="11200" b="1" dirty="0" smtClean="0"/>
              <a:t>Нужно </a:t>
            </a:r>
            <a:r>
              <a:rPr lang="ru-RU" sz="11200" b="1" dirty="0" smtClean="0"/>
              <a:t>ли проводить внеплановое обучение при вступлении в силу новой методики СОУТ с 1 сентября 2024 года? Или внеплановый инструктаж?</a:t>
            </a:r>
            <a:endParaRPr lang="ru-RU" sz="11200" dirty="0">
              <a:solidFill>
                <a:schemeClr val="tx1"/>
              </a:solidFill>
            </a:endParaRPr>
          </a:p>
          <a:p>
            <a:endParaRPr lang="ru-RU" sz="7000" dirty="0" smtClean="0">
              <a:solidFill>
                <a:schemeClr val="tx1"/>
              </a:solidFill>
            </a:endParaRPr>
          </a:p>
          <a:p>
            <a:endParaRPr lang="ru-RU" sz="70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11200" dirty="0" smtClean="0">
                <a:solidFill>
                  <a:schemeClr val="tx1"/>
                </a:solidFill>
              </a:rPr>
              <a:t>Ответ: Внеплановое обучение проводится при вступлении в силу новых НПА только в том случае ,если в этом НПА содержится требование о проведении внепланового обучения. </a:t>
            </a:r>
          </a:p>
          <a:p>
            <a:pPr algn="just">
              <a:buNone/>
            </a:pPr>
            <a:r>
              <a:rPr lang="ru-RU" sz="11200" dirty="0" smtClean="0">
                <a:solidFill>
                  <a:schemeClr val="tx1"/>
                </a:solidFill>
              </a:rPr>
              <a:t>Это следует из пункта 61 Порядка обучения № 2464. В новой методике и  иных </a:t>
            </a:r>
            <a:r>
              <a:rPr lang="ru-RU" sz="11200" dirty="0" err="1" smtClean="0">
                <a:solidFill>
                  <a:schemeClr val="tx1"/>
                </a:solidFill>
              </a:rPr>
              <a:t>нпа</a:t>
            </a:r>
            <a:r>
              <a:rPr lang="ru-RU" sz="11200" dirty="0" smtClean="0">
                <a:solidFill>
                  <a:schemeClr val="tx1"/>
                </a:solidFill>
              </a:rPr>
              <a:t> такого указания нет</a:t>
            </a:r>
            <a:endParaRPr lang="ru-RU" sz="112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E01D4BA-7829-452B-88F4-76D1217E1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33184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EEBFB6-81E4-4854-B302-D8616BE3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34" y="174930"/>
            <a:ext cx="9371999" cy="540994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9ED44D-5773-470A-8778-860076ED6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582" y="886265"/>
            <a:ext cx="9172135" cy="5219113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3300" b="1" dirty="0" smtClean="0"/>
              <a:t>ЕСТЬ </a:t>
            </a:r>
            <a:r>
              <a:rPr lang="ru-RU" sz="3300" b="1" dirty="0" smtClean="0"/>
              <a:t>ЛИ ОСНОВАНИЯ </a:t>
            </a:r>
            <a:r>
              <a:rPr lang="ru-RU" sz="3300" b="1" dirty="0" smtClean="0"/>
              <a:t>ДЛЯ ВНЕПЛАНОВОЙ ОЦЕНКИ ПРОФРИСКОВ</a:t>
            </a:r>
            <a:r>
              <a:rPr lang="ru-RU" sz="3300" b="1" dirty="0" smtClean="0"/>
              <a:t>?</a:t>
            </a:r>
          </a:p>
          <a:p>
            <a:pPr algn="just"/>
            <a:r>
              <a:rPr lang="ru-RU" sz="2800" dirty="0" smtClean="0"/>
              <a:t>В положение о СУОТ внесите основания, при которых производится пересмотр выявленных профессиональных рисков. Установите, как именно в вашей организации проводится мониторинг опасностей. Можете взять за пример ч.1ст.17 в 426-ФЗ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E01D4BA-7829-452B-88F4-76D1217E1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26080" y="1917788"/>
            <a:ext cx="10269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33184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EEBFB6-81E4-4854-B302-D8616BE3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34" y="174930"/>
            <a:ext cx="9371999" cy="540994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A9ED44D-5773-470A-8778-860076ED6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582" y="886265"/>
            <a:ext cx="9172135" cy="5219113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3300" b="1" dirty="0" smtClean="0"/>
              <a:t>ЕСТЬ </a:t>
            </a:r>
            <a:r>
              <a:rPr lang="ru-RU" sz="3300" b="1" dirty="0" smtClean="0"/>
              <a:t>ЛИ ОСНОВАНИЯ </a:t>
            </a:r>
            <a:r>
              <a:rPr lang="ru-RU" sz="3300" b="1" dirty="0" smtClean="0"/>
              <a:t>ДЛЯ ВНЕПЛАНОВОЙ </a:t>
            </a:r>
            <a:r>
              <a:rPr lang="ru-RU" sz="3300" b="1" dirty="0" smtClean="0"/>
              <a:t>СОУТ из за изменения методики?</a:t>
            </a:r>
          </a:p>
          <a:p>
            <a:pPr algn="just"/>
            <a:r>
              <a:rPr lang="ru-RU" sz="2800" dirty="0" smtClean="0"/>
              <a:t> Нет. Основания внеплановой СОУТ ст.17 в 426-ФЗ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E01D4BA-7829-452B-88F4-76D1217E1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26080" y="1917788"/>
            <a:ext cx="10269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33184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9F317F6-0F29-462A-A978-7BD8B841A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719" y="253219"/>
            <a:ext cx="8623494" cy="613351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i="1" u="sng" dirty="0" smtClean="0"/>
          </a:p>
          <a:p>
            <a:pPr indent="342900" algn="just"/>
            <a:r>
              <a:rPr lang="ru-RU" sz="2800" b="1" dirty="0" smtClean="0"/>
              <a:t>С </a:t>
            </a:r>
            <a:r>
              <a:rPr lang="ru-RU" sz="2800" b="1" dirty="0" smtClean="0"/>
              <a:t>01.09.2024г. работодатель должен направлять работника на психиатрическое освидетельствование </a:t>
            </a:r>
            <a:r>
              <a:rPr lang="ru-RU" sz="2800" b="1" u="sng" dirty="0" smtClean="0"/>
              <a:t>только в государственное или муниципальное медучреждение </a:t>
            </a:r>
            <a:r>
              <a:rPr lang="ru-RU" sz="2800" b="1" dirty="0" smtClean="0"/>
              <a:t>по прописке работника либо по месту его временного проживания</a:t>
            </a:r>
            <a:r>
              <a:rPr lang="ru-RU" sz="2800" i="1" u="sng" dirty="0" smtClean="0"/>
              <a:t>. </a:t>
            </a:r>
            <a:endParaRPr lang="ru-RU" sz="2800" i="1" u="sng" dirty="0" smtClean="0"/>
          </a:p>
          <a:p>
            <a:pPr algn="just">
              <a:buNone/>
            </a:pPr>
            <a:endParaRPr lang="ru-RU" i="1" u="sng" dirty="0" smtClean="0"/>
          </a:p>
          <a:p>
            <a:pPr indent="342900" algn="just"/>
            <a:r>
              <a:rPr lang="ru-RU" sz="1900" dirty="0" smtClean="0"/>
              <a:t>Федеральным </a:t>
            </a:r>
            <a:r>
              <a:rPr lang="ru-RU" sz="1900" dirty="0" smtClean="0"/>
              <a:t>законом от 04.08.2023 </a:t>
            </a:r>
            <a:r>
              <a:rPr lang="ru-RU" sz="1900" dirty="0" smtClean="0"/>
              <a:t>№ </a:t>
            </a:r>
            <a:r>
              <a:rPr lang="ru-RU" sz="1900" dirty="0" smtClean="0"/>
              <a:t>465-ФЗ вносятся изменения в Закон Российской Федерации "О психиатрической помощи и гарантиях прав граждан при ее оказании" и формулировка про комиссию с 01.09.2024г. будет звучат следующим образом: </a:t>
            </a:r>
            <a:r>
              <a:rPr lang="ru-RU" sz="1900" u="sng" dirty="0" smtClean="0"/>
              <a:t>«Обязательное психиатрическое освидетельствование проводится медицинской организацией государственной или муниципальной системы здравоохранения, оказывающей психиатрическую помощь, по месту жительства или по месту пребывания гражданина».</a:t>
            </a:r>
            <a:r>
              <a:rPr lang="ru-RU" sz="1900" dirty="0" smtClean="0"/>
              <a:t> </a:t>
            </a:r>
            <a:endParaRPr lang="ru-RU" sz="1900" dirty="0" smtClean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B94857F-5787-4C2C-9EB1-373BBEFD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748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A59280-7FBC-474C-B37A-380D998E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5243" y="464235"/>
            <a:ext cx="8806375" cy="61053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      ЕТН  мероприятия до конца 2024 года</a:t>
            </a:r>
          </a:p>
          <a:p>
            <a:pPr marL="0" indent="457200" algn="just">
              <a:buNone/>
            </a:pPr>
            <a:r>
              <a:rPr lang="ru-RU" dirty="0" smtClean="0"/>
              <a:t>-</a:t>
            </a:r>
            <a:r>
              <a:rPr lang="ru-RU" sz="2000" dirty="0" smtClean="0"/>
              <a:t>обновить </a:t>
            </a:r>
            <a:r>
              <a:rPr lang="ru-RU" sz="2000" dirty="0" smtClean="0"/>
              <a:t>порядок обеспечения СИЗ (раздел СОУТ) в организации; </a:t>
            </a:r>
            <a:endParaRPr lang="ru-RU" sz="2000" dirty="0" smtClean="0"/>
          </a:p>
          <a:p>
            <a:pPr marL="0" indent="457200" algn="just">
              <a:buNone/>
            </a:pPr>
            <a:r>
              <a:rPr lang="ru-RU" sz="2000" dirty="0" smtClean="0"/>
              <a:t>-обновить </a:t>
            </a:r>
            <a:r>
              <a:rPr lang="ru-RU" sz="2000" dirty="0" smtClean="0"/>
              <a:t>личные карточки сотрудников; оформить карточки на дежурные СИЗ; проанализировать НПА (Приказы Минтруда России </a:t>
            </a:r>
            <a:r>
              <a:rPr lang="ru-RU" sz="2000" u="sng" dirty="0" smtClean="0">
                <a:hlinkClick r:id="rId2"/>
              </a:rPr>
              <a:t>766н</a:t>
            </a:r>
            <a:r>
              <a:rPr lang="ru-RU" sz="2000" dirty="0" smtClean="0"/>
              <a:t>, </a:t>
            </a:r>
            <a:r>
              <a:rPr lang="ru-RU" sz="2000" u="sng" dirty="0" smtClean="0">
                <a:hlinkClick r:id="rId3"/>
              </a:rPr>
              <a:t>767н</a:t>
            </a:r>
            <a:r>
              <a:rPr lang="ru-RU" sz="2000" dirty="0" smtClean="0"/>
              <a:t>) и результаты СОУТ, оценки профрисков и разработать Нормы выдачи СИЗ и смывающих средств, оформив их по форме из приложения № 1 к Правилам </a:t>
            </a:r>
            <a:r>
              <a:rPr lang="ru-RU" sz="2000" u="sng" dirty="0" smtClean="0">
                <a:hlinkClick r:id="rId2"/>
              </a:rPr>
              <a:t>№ 766н</a:t>
            </a:r>
            <a:r>
              <a:rPr lang="ru-RU" sz="2000" dirty="0" smtClean="0"/>
              <a:t>; </a:t>
            </a:r>
            <a:endParaRPr lang="ru-RU" sz="2000" dirty="0" smtClean="0"/>
          </a:p>
          <a:p>
            <a:pPr marL="0" indent="457200" algn="just">
              <a:buNone/>
            </a:pPr>
            <a:r>
              <a:rPr lang="ru-RU" sz="2000" dirty="0" smtClean="0"/>
              <a:t>-ознакомить </a:t>
            </a:r>
            <a:r>
              <a:rPr lang="ru-RU" sz="2000" dirty="0" smtClean="0"/>
              <a:t>работников с обновленным порядком обеспечения СИЗ, с учетом защитных свойств и классов защиты, проинформировать о положенных Нормах, о способах выдачи, о правилах эксплуатации, условиях хранения, об ответственности за сохранность и применение СИЗ, в том числе по окончании работы, условиях при которых СИЗ можно отнести домой; </a:t>
            </a:r>
            <a:endParaRPr lang="ru-RU" sz="2000" dirty="0" smtClean="0"/>
          </a:p>
          <a:p>
            <a:pPr marL="0" indent="457200" algn="just">
              <a:buNone/>
            </a:pPr>
            <a:r>
              <a:rPr lang="ru-RU" sz="2000" dirty="0" smtClean="0"/>
              <a:t>-провести </a:t>
            </a:r>
            <a:r>
              <a:rPr lang="ru-RU" sz="2000" dirty="0" smtClean="0"/>
              <a:t>инструктаж (обучение) работников, у которых изменился набор СИЗ, их защитные свойства или появились дополнительные трудовые функции.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8F8F0C-8C44-4C37-A626-C67C3DD2D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2018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A59280-7FBC-474C-B37A-380D998E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719" y="365761"/>
            <a:ext cx="8391749" cy="62460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ЕСТЬ ЛИ ОСНОВАНИЯ ДЛЯ ПРОВЕДЕНИЯ ВНЕПЛАНОВОЙ СОУТ ПРИ ПЕРЕХОДЕ НА ЕТН? 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000" dirty="0" smtClean="0"/>
              <a:t>С </a:t>
            </a:r>
            <a:r>
              <a:rPr lang="ru-RU" sz="2000" dirty="0" smtClean="0"/>
              <a:t>1 января 2025 года завершается переход на Единые типовые нормы выдачи СИЗ.</a:t>
            </a:r>
          </a:p>
          <a:p>
            <a:r>
              <a:rPr lang="ru-RU" sz="2000" dirty="0" smtClean="0"/>
              <a:t>С переходом на новые Нормы у многих работников существенно меняются применяемые средства индивидуальной защиты.</a:t>
            </a:r>
          </a:p>
          <a:p>
            <a:r>
              <a:rPr lang="ru-RU" sz="2000" dirty="0" smtClean="0"/>
              <a:t>Одним из оснований для проведения внеплановой специальной оценки условий труда является:</a:t>
            </a:r>
          </a:p>
          <a:p>
            <a:r>
              <a:rPr lang="ru-RU" sz="2000" dirty="0" smtClean="0"/>
              <a:t>«Изменение применяемых средств индивидуальной и коллективной защиты, способное оказать влияние на уровень воздействия вредных и/или опасных производственных факторов на работников», ч.1. ст. 17 Федерального закона № 426-ФЗ. </a:t>
            </a:r>
          </a:p>
          <a:p>
            <a:r>
              <a:rPr lang="ru-RU" sz="2000" dirty="0" smtClean="0"/>
              <a:t>Срок проведения внеплановой СОУТ в этом случае -6 месяцев.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8F8F0C-8C44-4C37-A626-C67C3DD2D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2018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A59280-7FBC-474C-B37A-380D998E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8461" y="914400"/>
            <a:ext cx="8750105" cy="559894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/>
              <a:t>Каким образом определить способны ли СИЗ оказать влияние на уровень воздействия факторов? </a:t>
            </a:r>
          </a:p>
          <a:p>
            <a:pPr algn="just"/>
            <a:r>
              <a:rPr lang="ru-RU" sz="2400" dirty="0" smtClean="0"/>
              <a:t>Не должны новые СИЗ увеличить уровень воздействия вредного или опасного фактора.</a:t>
            </a:r>
          </a:p>
          <a:p>
            <a:pPr algn="just"/>
            <a:r>
              <a:rPr lang="ru-RU" sz="2400" dirty="0" smtClean="0"/>
              <a:t>Могут только понизить.</a:t>
            </a:r>
          </a:p>
          <a:p>
            <a:pPr algn="just"/>
            <a:r>
              <a:rPr lang="ru-RU" sz="2400" dirty="0" smtClean="0"/>
              <a:t>Следовательно, речь идет о снижении подкласса условий труда.</a:t>
            </a:r>
          </a:p>
          <a:p>
            <a:pPr algn="just"/>
            <a:r>
              <a:rPr lang="ru-RU" sz="2400" dirty="0" smtClean="0"/>
              <a:t>Например, раньше выдавали костюм от общих производственных загрязнений и механических повреждений. Теперь выдают костюм такой же, но еще и с дополнительной антистатической защитой. Получается, что новым СИЗ уровень воздействия вредного фактора должен быть снижен, а следовательно, условия труда улучшены, и вредность тоже уменьшена.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8F8F0C-8C44-4C37-A626-C67C3DD2D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2018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A59280-7FBC-474C-B37A-380D998E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785" y="309489"/>
            <a:ext cx="8679765" cy="63163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Эффективность средств индивидуальной защиты </a:t>
            </a:r>
            <a:endParaRPr lang="ru-RU" sz="2400" b="1" dirty="0" smtClean="0"/>
          </a:p>
          <a:p>
            <a:pPr>
              <a:buNone/>
            </a:pPr>
            <a:endParaRPr lang="ru-RU" b="1" dirty="0" smtClean="0"/>
          </a:p>
          <a:p>
            <a:pPr indent="342900">
              <a:buNone/>
            </a:pPr>
            <a:r>
              <a:rPr lang="ru-RU" sz="2000" dirty="0" smtClean="0"/>
              <a:t>     Эффективность </a:t>
            </a:r>
            <a:r>
              <a:rPr lang="ru-RU" sz="2000" dirty="0" smtClean="0"/>
              <a:t>средств индивидуальной защиты оценивают, чтобы снизить на 1 степень подкласс условий </a:t>
            </a:r>
            <a:r>
              <a:rPr lang="ru-RU" sz="2000" dirty="0" smtClean="0"/>
              <a:t>труда, </a:t>
            </a:r>
            <a:r>
              <a:rPr lang="ru-RU" sz="2000" dirty="0" smtClean="0"/>
              <a:t>согласно Методике, утв. приказом Минтруда от 05.12.2014 № 976н. </a:t>
            </a:r>
          </a:p>
          <a:p>
            <a:pPr indent="342900">
              <a:buNone/>
            </a:pPr>
            <a:r>
              <a:rPr lang="ru-RU" sz="2000" dirty="0" smtClean="0"/>
              <a:t>     Процедура </a:t>
            </a:r>
            <a:r>
              <a:rPr lang="ru-RU" sz="2000" dirty="0" smtClean="0"/>
              <a:t>предусмотрена только в рамках специальной оценки условий труда. Проводить ее отдельно закон не требует, но и не запрещает. </a:t>
            </a:r>
          </a:p>
          <a:p>
            <a:pPr indent="342900">
              <a:buNone/>
            </a:pPr>
            <a:r>
              <a:rPr lang="ru-RU" sz="2000" dirty="0" smtClean="0"/>
              <a:t>     При </a:t>
            </a:r>
            <a:r>
              <a:rPr lang="ru-RU" sz="2000" dirty="0" smtClean="0"/>
              <a:t>СОУТ оценка эффективности СИЗ тоже добровольная процедура. </a:t>
            </a:r>
          </a:p>
          <a:p>
            <a:pPr indent="342900">
              <a:buNone/>
            </a:pPr>
            <a:r>
              <a:rPr lang="ru-RU" sz="2000" dirty="0" smtClean="0"/>
              <a:t>      У </a:t>
            </a:r>
            <a:r>
              <a:rPr lang="ru-RU" sz="2000" dirty="0" smtClean="0"/>
              <a:t>комиссии есть право, а не обязанность снизить класс условий труда, если работники применяют эффективные СИЗ (п. 6 ст. 14 Федерального закона от 28.12.2013 № 426-ФЗ). Если процедуру провели, экспертная организация должна включить в отчет о СОУТ протокол оценки эффективности средств индивидуальной защиты (п. 5 ч. 1 ст. 15 Закона № 426-ФЗ).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8F8F0C-8C44-4C37-A626-C67C3DD2D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2018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A59280-7FBC-474C-B37A-380D998E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258" y="618977"/>
            <a:ext cx="8693834" cy="60631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Эффективность средств индивидуальной защиты эксперты оценивают в четыре этапа:</a:t>
            </a:r>
          </a:p>
          <a:p>
            <a:r>
              <a:rPr lang="ru-RU" dirty="0" smtClean="0"/>
              <a:t>1</a:t>
            </a:r>
            <a:r>
              <a:rPr lang="ru-RU" sz="2000" dirty="0" smtClean="0"/>
              <a:t>. Сравнивают личные карточки с локальными нормами, разработанными согласно отчету о проведении ОПР: проверяют, что работнику выдали все СИЗ, которые ему положены, все ли источники опасности были идентифицированы. </a:t>
            </a:r>
          </a:p>
          <a:p>
            <a:r>
              <a:rPr lang="ru-RU" sz="2000" dirty="0" smtClean="0"/>
              <a:t>2. Проверяют сертификаты соответствия СИЗ требованиям технического регламента (ТР ТС 019/2011).</a:t>
            </a:r>
          </a:p>
          <a:p>
            <a:r>
              <a:rPr lang="ru-RU" sz="2000" dirty="0" smtClean="0"/>
              <a:t>3. Изучают эксплуатационную документацию, маркировки, комплектность СИЗ сложной конструкции.</a:t>
            </a:r>
          </a:p>
          <a:p>
            <a:r>
              <a:rPr lang="ru-RU" sz="2000" dirty="0" smtClean="0"/>
              <a:t>4. Считают баллы по показателям эффективности из методики. Например, времени использования, исправности, качеству инструктажей о правилах применения СИЗ и пр. </a:t>
            </a:r>
          </a:p>
          <a:p>
            <a:r>
              <a:rPr lang="ru-RU" sz="2000" dirty="0" smtClean="0"/>
              <a:t>По результатам каждого этапа эксперт делает заключение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Если выявят хотя бы одно нарушение, подкласс условий труда снижать нельзя.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8F8F0C-8C44-4C37-A626-C67C3DD2D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138" y="191118"/>
            <a:ext cx="1481456" cy="1396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201823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836</TotalTime>
  <Words>1600</Words>
  <Application>Microsoft Office PowerPoint</Application>
  <PresentationFormat>Произвольный</PresentationFormat>
  <Paragraphs>119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Легкий дым</vt:lpstr>
      <vt:lpstr>Слайд 1</vt:lpstr>
      <vt:lpstr>Нормативно-правовое регулирование </vt:lpstr>
      <vt:lpstr> </vt:lpstr>
      <vt:lpstr>Самые значимые  изменения на  1сентября 2024   Новая Методика проведения специальной оценки условий труда, классификатор вредных и (или) опасных производственных факторов, форма отчета о проведении СОУТ и инструкция по ее заполнению.      </vt:lpstr>
      <vt:lpstr>Приказ Министерства труда и социальной защиты РФ  от 21 ноября 2023 г. № 817н  "Об утверждении Методики проведения специальной оценки условий труда, Классификатора вредных и (или) опасных производственных факторов, формы отчета о проведении специальной оценки условий труда и инструкции по ее заполнению" </vt:lpstr>
      <vt:lpstr>Что вводит обновленный приказ:  -Методику проведения СОУТ  -Классификатор вредных и (или) опасных производственных факторов  -Форму отчета о проведении СОУТ  -Инструкцию по заполнению формы отчета о проведении СОУТ   Прежняя Методика проведения СОУТ, утвержденная приказом Минтруда России от 24 января 2014 года № 33н, утрачивает силу.  </vt:lpstr>
      <vt:lpstr> </vt:lpstr>
      <vt:lpstr> </vt:lpstr>
      <vt:lpstr> </vt:lpstr>
      <vt:lpstr> </vt:lpstr>
      <vt:lpstr> </vt:lpstr>
      <vt:lpstr> </vt:lpstr>
      <vt:lpstr> Обновлена редакция правил аттестации на право выполнения работ по специальной оценке условий труда и аннулированию такой аттестации.   Постановлением Правительства РФ от 06.05.2024 № 583 внесены изменения в постановление Правительства Российской Федерации от 16 декабря 2021 г. № 2333. "О порядке аттестации на право выполнения работ по специальной оценке условий труда, выдачи сертификата эксперта на право выполнения работ по специальной оценке условий труда и его аннулирования" </vt:lpstr>
      <vt:lpstr>Внесены изменения в правила аккредитации организаций, индивидуальных предпринимателей, оказывающих услуги в области охраны труда.   Постановлением Правительства РФ от 16.08.2023 N 1347 вносятся изменения в Правила аккредитации организаций, индивидуальных предпринимателей, оказывающих услуги в области охраны труда.     </vt:lpstr>
      <vt:lpstr> </vt:lpstr>
      <vt:lpstr> </vt:lpstr>
      <vt:lpstr> </vt:lpstr>
      <vt:lpstr> </vt:lpstr>
      <vt:lpstr> </vt:lpstr>
      <vt:lpstr>Введены новые требования к комплектации аптечки для оказания первой помощи пострадавшим с применением медицинских изделий, а также утвержден порядок оказания первой помощи.    Приказ Минздрава России от 03.05.2024 № 220н "Об утверждении Порядка оказания первой помощи".   Приказ Министерства здравоохранения РФ от  15 декабря 2020 г. N 1331н "Об утверждении требований к комплектации медицинскими изделиями аптечки для оказания первой помощи работникам"  </vt:lpstr>
      <vt:lpstr>     </vt:lpstr>
      <vt:lpstr>    </vt:lpstr>
      <vt:lpstr>    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50</cp:revision>
  <dcterms:created xsi:type="dcterms:W3CDTF">2024-02-07T10:14:43Z</dcterms:created>
  <dcterms:modified xsi:type="dcterms:W3CDTF">2024-09-09T12:04:29Z</dcterms:modified>
</cp:coreProperties>
</file>