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3" r:id="rId1"/>
  </p:sldMasterIdLst>
  <p:sldIdLst>
    <p:sldId id="256" r:id="rId2"/>
    <p:sldId id="260" r:id="rId3"/>
    <p:sldId id="257" r:id="rId4"/>
    <p:sldId id="258" r:id="rId5"/>
    <p:sldId id="263" r:id="rId6"/>
    <p:sldId id="259" r:id="rId7"/>
    <p:sldId id="261" r:id="rId8"/>
    <p:sldId id="264" r:id="rId9"/>
    <p:sldId id="262" r:id="rId10"/>
  </p:sldIdLst>
  <p:sldSz cx="12192000" cy="6858000"/>
  <p:notesSz cx="6735763" cy="9799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133621022596667E-2"/>
          <c:y val="2.274028922793285E-2"/>
          <c:w val="0.95386637897740334"/>
          <c:h val="0.813707397543744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Контрольные мероприятия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87AA-4A1D-B593-3E1EF69C61F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87AA-4A1D-B593-3E1EF69C61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87AA-4A1D-B593-3E1EF69C61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</c:v>
                </c:pt>
                <c:pt idx="1">
                  <c:v>22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A-4A1D-B593-3E1EF69C61F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Экспертно-аналитические мероприятия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A-4A1D-B593-3E1EF69C61F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87AA-4A1D-B593-3E1EF69C6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410216"/>
        <c:axId val="326412512"/>
      </c:barChart>
      <c:catAx>
        <c:axId val="32641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6412512"/>
        <c:crosses val="autoZero"/>
        <c:auto val="1"/>
        <c:lblAlgn val="ctr"/>
        <c:lblOffset val="100"/>
        <c:noMultiLvlLbl val="0"/>
      </c:catAx>
      <c:valAx>
        <c:axId val="32641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6410216"/>
        <c:crosses val="autoZero"/>
        <c:crossBetween val="between"/>
      </c:valAx>
      <c:spPr>
        <a:gradFill>
          <a:gsLst>
            <a:gs pos="35000">
              <a:schemeClr val="bg1"/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68001475061874339"/>
          <c:y val="2.2890471840564152E-2"/>
          <c:w val="0.319985244835227"/>
          <c:h val="0.40536780564110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434124435744895E-2"/>
          <c:y val="3.5250276607269711E-2"/>
          <c:w val="0.91854652188052333"/>
          <c:h val="0.74232255864361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проверенных стредств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9850-4613-8C1F-5BE22706C819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9850-4613-8C1F-5BE22706C819}"/>
              </c:ext>
            </c:extLst>
          </c:dPt>
          <c:dLbls>
            <c:dLbl>
              <c:idx val="0"/>
              <c:layout>
                <c:manualLayout>
                  <c:x val="3.4646182233668332E-2"/>
                  <c:y val="-6.927244630756043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ABDDDF-A51E-462B-8006-065E90C486EB}" type="VALUE">
                      <a:rPr lang="en-US" sz="2400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en-US" sz="2400" baseline="0" dirty="0" smtClean="0">
                        <a:solidFill>
                          <a:schemeClr val="tx1"/>
                        </a:solidFill>
                      </a:rPr>
                      <a:t>0</a:t>
                    </a:r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0351739818958643"/>
                      <c:h val="9.875330575582280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850-4613-8C1F-5BE22706C819}"/>
                </c:ext>
              </c:extLst>
            </c:dLbl>
            <c:dLbl>
              <c:idx val="1"/>
              <c:layout>
                <c:manualLayout>
                  <c:x val="-4.0529496197876179E-2"/>
                  <c:y val="-2.264686618753574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9D7EB96-E7C2-4E75-8469-B4F32CC54475}" type="VALUE">
                      <a:rPr lang="en-US" sz="2400" baseline="0" smtClean="0">
                        <a:solidFill>
                          <a:schemeClr val="tx1"/>
                        </a:solidFill>
                      </a:rPr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0482480129274371"/>
                      <c:h val="8.543168146590732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850-4613-8C1F-5BE22706C819}"/>
                </c:ext>
              </c:extLst>
            </c:dLbl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1842.9</c:v>
                </c:pt>
                <c:pt idx="1">
                  <c:v>2091.9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0-4613-8C1F-5BE22706C81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Сумма выявленных нарушений и недостатков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layout>
                <c:manualLayout>
                  <c:x val="4.7066511713662711E-2"/>
                  <c:y val="-9.858001974537446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3FCBC5C-4DFC-420B-8239-B669E2A18201}" type="VALUE">
                      <a:rPr lang="en-US" sz="2400" baseline="0" smtClean="0">
                        <a:solidFill>
                          <a:schemeClr val="tx1"/>
                        </a:solidFill>
                      </a:rPr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F03-47E3-BF2B-DF53EDA8DADE}"/>
                </c:ext>
              </c:extLst>
            </c:dLbl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1763.2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0-4613-8C1F-5BE22706C81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Нарушения в ведении бухгалтерского учета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layout>
                <c:manualLayout>
                  <c:x val="0.1019774420462691"/>
                  <c:y val="3.197189829579707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683F10-35EA-4821-9902-617C7B8170EC}" type="VALUE">
                      <a:rPr lang="en-US" sz="2400" baseline="0" smtClean="0">
                        <a:solidFill>
                          <a:schemeClr val="tx1"/>
                        </a:solidFill>
                      </a:rPr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850-4613-8C1F-5BE22706C819}"/>
                </c:ext>
              </c:extLst>
            </c:dLbl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1750.7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50-4613-8C1F-5BE22706C81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Нарушения при осуществлении закупок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layout>
                <c:manualLayout>
                  <c:x val="0.10589965135574099"/>
                  <c:y val="-0.1651881411949517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11,3</a:t>
                    </a:r>
                    <a:endParaRPr lang="en-US" dirty="0"/>
                  </a:p>
                </c:rich>
              </c:tx>
              <c:spPr>
                <a:gradFill>
                  <a:gsLst>
                    <a:gs pos="600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9850-4613-8C1F-5BE22706C819}"/>
                </c:ext>
              </c:extLst>
            </c:dLbl>
            <c:spPr>
              <a:gradFill>
                <a:gsLst>
                  <a:gs pos="0">
                    <a:srgbClr val="90C226">
                      <a:lumMod val="5000"/>
                      <a:lumOff val="95000"/>
                    </a:srgbClr>
                  </a:gs>
                  <a:gs pos="74000">
                    <a:srgbClr val="90C226">
                      <a:lumMod val="45000"/>
                      <a:lumOff val="55000"/>
                    </a:srgbClr>
                  </a:gs>
                  <a:gs pos="83000">
                    <a:srgbClr val="90C226">
                      <a:lumMod val="45000"/>
                      <a:lumOff val="55000"/>
                    </a:srgbClr>
                  </a:gs>
                  <a:gs pos="100000">
                    <a:srgbClr val="90C226">
                      <a:lumMod val="30000"/>
                      <a:lumOff val="70000"/>
                    </a:srgbClr>
                  </a:gs>
                </a:gsLst>
                <a:lin ang="5400000" scaled="1"/>
              </a:gra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1">
                  <c:v>111.3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50-4613-8C1F-5BE22706C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2"/>
        <c:axId val="124566256"/>
        <c:axId val="124566584"/>
      </c:barChart>
      <c:catAx>
        <c:axId val="12456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566584"/>
        <c:crosses val="autoZero"/>
        <c:auto val="1"/>
        <c:lblAlgn val="ctr"/>
        <c:lblOffset val="100"/>
        <c:noMultiLvlLbl val="0"/>
      </c:catAx>
      <c:valAx>
        <c:axId val="124566584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566256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1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1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1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1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901054806646918"/>
          <c:y val="7.6416822924774155E-2"/>
          <c:w val="0.35098945193353082"/>
          <c:h val="0.692635512387432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00687271471767"/>
          <c:y val="0.11326217142231412"/>
          <c:w val="0.6814636323111587"/>
          <c:h val="0.472604148812005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rgbClr val="00B0F0"/>
              </a:solidFill>
              <a:ln w="12700" cap="flat">
                <a:solidFill>
                  <a:schemeClr val="lt1"/>
                </a:solidFill>
                <a:miter lim="800000"/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CC1-4AC7-BF50-EC780120AC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lt1"/>
                </a:solidFill>
                <a:miter lim="800000"/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CC1-4AC7-BF50-EC780120AC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2700">
                <a:solidFill>
                  <a:schemeClr val="lt1"/>
                </a:solidFill>
                <a:miter lim="800000"/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CC1-4AC7-BF50-EC780120AC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1B9-42F2-8EA2-E13834D4472B}"/>
              </c:ext>
            </c:extLst>
          </c:dPt>
          <c:dLbls>
            <c:dLbl>
              <c:idx val="0"/>
              <c:layout>
                <c:manualLayout>
                  <c:x val="0.10186356660856423"/>
                  <c:y val="2.146880178277278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/>
                      <a:t>2 нарушения </a:t>
                    </a:r>
                  </a:p>
                  <a:p>
                    <a:r>
                      <a:rPr lang="ru-RU" sz="1800" dirty="0" smtClean="0"/>
                      <a:t>на </a:t>
                    </a:r>
                  </a:p>
                  <a:p>
                    <a:r>
                      <a:rPr lang="ru-RU" sz="1800" dirty="0" smtClean="0"/>
                      <a:t>1</a:t>
                    </a:r>
                    <a:r>
                      <a:rPr lang="ru-RU" sz="1800" baseline="0" dirty="0" smtClean="0"/>
                      <a:t> 034,8 </a:t>
                    </a:r>
                  </a:p>
                  <a:p>
                    <a:r>
                      <a:rPr lang="ru-RU" sz="1800" baseline="0" dirty="0" smtClean="0"/>
                      <a:t>тыс. руб</a:t>
                    </a:r>
                    <a:r>
                      <a:rPr lang="ru-RU" baseline="0" dirty="0" smtClean="0"/>
                      <a:t>.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23914906764672"/>
                      <c:h val="0.239856322373303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CC1-4AC7-BF50-EC780120ACEA}"/>
                </c:ext>
              </c:extLst>
            </c:dLbl>
            <c:dLbl>
              <c:idx val="1"/>
              <c:layout>
                <c:manualLayout>
                  <c:x val="4.1366576736628455E-2"/>
                  <c:y val="0.1621660493167609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/>
                      <a:t>20 нарушений на </a:t>
                    </a:r>
                  </a:p>
                  <a:p>
                    <a:pPr>
                      <a:defRPr sz="2000" b="1">
                        <a:solidFill>
                          <a:schemeClr val="tx1"/>
                        </a:solidFill>
                      </a:defRPr>
                    </a:pPr>
                    <a:r>
                      <a:rPr lang="ru-RU" sz="2000" dirty="0" smtClean="0"/>
                      <a:t>1 750 652,2 тыс.</a:t>
                    </a:r>
                    <a:r>
                      <a:rPr lang="ru-RU" sz="2000" baseline="0" dirty="0" smtClean="0"/>
                      <a:t> руб.</a:t>
                    </a:r>
                    <a:endParaRPr lang="ru-RU" sz="2000" dirty="0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BCC1-4AC7-BF50-EC780120ACEA}"/>
                </c:ext>
              </c:extLst>
            </c:dLbl>
            <c:dLbl>
              <c:idx val="2"/>
              <c:layout>
                <c:manualLayout>
                  <c:x val="-4.6537398828707E-2"/>
                  <c:y val="1.1151114631366412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/>
                      <a:t>36 нарушений на </a:t>
                    </a:r>
                  </a:p>
                  <a:p>
                    <a:r>
                      <a:rPr lang="ru-RU" sz="2000" dirty="0" smtClean="0"/>
                      <a:t>10 532,05 </a:t>
                    </a:r>
                  </a:p>
                  <a:p>
                    <a:r>
                      <a:rPr lang="ru-RU" sz="2000" dirty="0" smtClean="0"/>
                      <a:t>тыс. руб.</a:t>
                    </a:r>
                    <a:endParaRPr lang="ru-RU" sz="200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1014155837992"/>
                      <c:h val="0.273585670808505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CC1-4AC7-BF50-EC780120ACEA}"/>
                </c:ext>
              </c:extLst>
            </c:dLbl>
            <c:spPr>
              <a:gradFill>
                <a:gsLst>
                  <a:gs pos="0">
                    <a:srgbClr val="90C226">
                      <a:lumMod val="5000"/>
                      <a:lumOff val="95000"/>
                    </a:srgbClr>
                  </a:gs>
                  <a:gs pos="74000">
                    <a:srgbClr val="90C226">
                      <a:lumMod val="45000"/>
                      <a:lumOff val="55000"/>
                    </a:srgbClr>
                  </a:gs>
                  <a:gs pos="83000">
                    <a:srgbClr val="90C226">
                      <a:lumMod val="45000"/>
                      <a:lumOff val="55000"/>
                    </a:srgbClr>
                  </a:gs>
                  <a:gs pos="100000">
                    <a:srgbClr val="90C226">
                      <a:lumMod val="30000"/>
                      <a:lumOff val="70000"/>
                    </a:srgbClr>
                  </a:gs>
                </a:gsLst>
                <a:lin ang="5400000" scaled="1"/>
              </a:gra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3"/>
                <c:pt idx="0">
                  <c:v>При формировании и исполнении бюджетов</c:v>
                </c:pt>
                <c:pt idx="1">
                  <c:v>При ведении бухгалтерского учета, составлении и предоставлении бухгалтерской (финансовой) отчетности</c:v>
                </c:pt>
                <c:pt idx="2">
                  <c:v>При осуществлениии государственных (муниципальных) закупок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20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1-4AC7-BF50-EC780120A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"/>
          <c:y val="0.6887696387650114"/>
          <c:w val="0.99886253546869863"/>
          <c:h val="0.311230361234988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chemeClr val="accent2"/>
              </a:solidFill>
              <a:ln w="127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174-4D90-AC58-FCD81388D22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27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174-4D90-AC58-FCD81388D220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27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127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174-4D90-AC58-FCD81388D2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199-4776-8AEB-2AAC3CEBF201}"/>
              </c:ext>
            </c:extLst>
          </c:dPt>
          <c:dLbls>
            <c:dLbl>
              <c:idx val="0"/>
              <c:layout>
                <c:manualLayout>
                  <c:x val="0.10617413607137562"/>
                  <c:y val="-6.779673145111113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/>
                      <a:t>8 нарушений </a:t>
                    </a:r>
                  </a:p>
                  <a:p>
                    <a:pPr>
                      <a:defRPr sz="2000" b="1">
                        <a:solidFill>
                          <a:schemeClr val="tx1"/>
                        </a:solidFill>
                      </a:defRPr>
                    </a:pPr>
                    <a:r>
                      <a:rPr lang="ru-RU" sz="2000" dirty="0" smtClean="0"/>
                      <a:t>на</a:t>
                    </a:r>
                    <a:r>
                      <a:rPr lang="ru-RU" sz="2000" baseline="0" dirty="0" smtClean="0"/>
                      <a:t> </a:t>
                    </a:r>
                  </a:p>
                  <a:p>
                    <a:pPr>
                      <a:defRPr sz="2000" b="1">
                        <a:solidFill>
                          <a:schemeClr val="tx1"/>
                        </a:solidFill>
                      </a:defRPr>
                    </a:pPr>
                    <a:r>
                      <a:rPr lang="ru-RU" sz="2000" baseline="0" dirty="0" smtClean="0"/>
                      <a:t>86,3 тыс. руб.</a:t>
                    </a:r>
                    <a:endParaRPr lang="ru-RU" sz="2000" dirty="0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 cap="sq"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465436340607461"/>
                      <c:h val="0.240437314876842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174-4D90-AC58-FCD81388D220}"/>
                </c:ext>
              </c:extLst>
            </c:dLbl>
            <c:dLbl>
              <c:idx val="1"/>
              <c:layout>
                <c:manualLayout>
                  <c:x val="-3.8411821255440716E-2"/>
                  <c:y val="-0.1932924849908124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/>
                      <a:t>16 нарушений</a:t>
                    </a:r>
                    <a:r>
                      <a:rPr lang="ru-RU" sz="2000" baseline="0" dirty="0" smtClean="0"/>
                      <a:t> на</a:t>
                    </a:r>
                  </a:p>
                  <a:p>
                    <a:pPr>
                      <a:defRPr sz="2000" b="1">
                        <a:solidFill>
                          <a:schemeClr val="tx1"/>
                        </a:solidFill>
                      </a:defRPr>
                    </a:pPr>
                    <a:r>
                      <a:rPr lang="ru-RU" sz="2000" baseline="0" dirty="0" smtClean="0"/>
                      <a:t>811,1 тыс. руб.</a:t>
                    </a:r>
                    <a:r>
                      <a:rPr lang="ru-RU" sz="2000" baseline="0" dirty="0"/>
                      <a:t>
</a:t>
                    </a:r>
                    <a:endParaRPr lang="ru-RU" sz="2000" dirty="0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 cap="sq"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362403784320531"/>
                      <c:h val="0.267002821584153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174-4D90-AC58-FCD81388D220}"/>
                </c:ext>
              </c:extLst>
            </c:dLbl>
            <c:dLbl>
              <c:idx val="2"/>
              <c:layout>
                <c:manualLayout>
                  <c:x val="0.14108963239119277"/>
                  <c:y val="2.019473723784607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/>
                      <a:t>11 нарушений на</a:t>
                    </a:r>
                  </a:p>
                  <a:p>
                    <a:pPr>
                      <a:defRPr sz="2000" b="1">
                        <a:solidFill>
                          <a:schemeClr val="tx1"/>
                        </a:solidFill>
                      </a:defRPr>
                    </a:pPr>
                    <a:r>
                      <a:rPr lang="ru-RU" sz="2000" dirty="0" smtClean="0"/>
                      <a:t>58,1 тыс. руб.</a:t>
                    </a:r>
                    <a:endParaRPr lang="ru-RU" sz="2000" dirty="0"/>
                  </a:p>
                </c:rich>
              </c:tx>
              <c:spPr>
                <a:gradFill>
                  <a:gsLst>
                    <a:gs pos="0">
                      <a:srgbClr val="90C226">
                        <a:lumMod val="5000"/>
                        <a:lumOff val="95000"/>
                      </a:srgbClr>
                    </a:gs>
                    <a:gs pos="74000">
                      <a:srgbClr val="90C226">
                        <a:lumMod val="45000"/>
                        <a:lumOff val="55000"/>
                      </a:srgbClr>
                    </a:gs>
                    <a:gs pos="83000">
                      <a:srgbClr val="90C226">
                        <a:lumMod val="45000"/>
                        <a:lumOff val="55000"/>
                      </a:srgbClr>
                    </a:gs>
                    <a:gs pos="100000">
                      <a:srgbClr val="90C226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 cap="sq"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535536169464299"/>
                      <c:h val="0.309522852196558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174-4D90-AC58-FCD81388D220}"/>
                </c:ext>
              </c:extLst>
            </c:dLbl>
            <c:spPr>
              <a:solidFill>
                <a:prstClr val="white"/>
              </a:solidFill>
              <a:ln cap="sq"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3"/>
                <c:pt idx="0">
                  <c:v>При ведении бухгалтерского учета, составления и предоставления бухгалтерской (финансовой) отчетности</c:v>
                </c:pt>
                <c:pt idx="1">
                  <c:v>При осуществлении государственных (муниципальных) закупок</c:v>
                </c:pt>
                <c:pt idx="2">
                  <c:v>Иные нарушения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16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4-4D90-AC58-FCD81388D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182635064897598E-2"/>
          <c:y val="0.665474972723475"/>
          <c:w val="0.98668894288620512"/>
          <c:h val="0.3345250272765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61E60-F0C5-4846-BAFF-785826FFD9B0}" type="doc">
      <dgm:prSet loTypeId="urn:microsoft.com/office/officeart/2005/8/layout/target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339A36-D2D0-4049-9061-05AE0CF8A02B}">
      <dgm:prSet phldrT="[Текст]" custT="1"/>
      <dgm:spPr>
        <a:gradFill rotWithShape="0">
          <a:gsLst>
            <a:gs pos="0">
              <a:schemeClr val="bg1"/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</dgm:spPr>
      <dgm:t>
        <a:bodyPr/>
        <a:lstStyle/>
        <a:p>
          <a:pPr algn="ctr">
            <a:spcAft>
              <a:spcPts val="0"/>
            </a:spcAft>
          </a:pPr>
          <a:r>
            <a:rPr lang="ru-RU" sz="3400" b="1" baseline="0" dirty="0" smtClean="0">
              <a:solidFill>
                <a:schemeClr val="accent2">
                  <a:lumMod val="50000"/>
                </a:schemeClr>
              </a:solidFill>
            </a:rPr>
            <a:t>Результаты</a:t>
          </a:r>
          <a:br>
            <a:rPr lang="ru-RU" sz="3400" b="1" baseline="0" dirty="0" smtClean="0">
              <a:solidFill>
                <a:schemeClr val="accent2">
                  <a:lumMod val="50000"/>
                </a:schemeClr>
              </a:solidFill>
            </a:rPr>
          </a:br>
          <a:r>
            <a:rPr lang="ru-RU" sz="3400" b="1" baseline="0" dirty="0" smtClean="0">
              <a:solidFill>
                <a:schemeClr val="accent2">
                  <a:lumMod val="50000"/>
                </a:schemeClr>
              </a:solidFill>
            </a:rPr>
            <a:t>контрольных и экспертно-аналитических мероприятий в 2022г.</a:t>
          </a:r>
          <a:endParaRPr lang="ru-RU" sz="3400" baseline="0" dirty="0">
            <a:solidFill>
              <a:schemeClr val="accent2">
                <a:lumMod val="50000"/>
              </a:schemeClr>
            </a:solidFill>
          </a:endParaRPr>
        </a:p>
      </dgm:t>
    </dgm:pt>
    <dgm:pt modelId="{216ABBDC-A889-41A5-B1C7-904B5BB885A8}" type="parTrans" cxnId="{90789607-290D-41F4-895E-ABF5BC563257}">
      <dgm:prSet/>
      <dgm:spPr/>
      <dgm:t>
        <a:bodyPr/>
        <a:lstStyle/>
        <a:p>
          <a:endParaRPr lang="ru-RU"/>
        </a:p>
      </dgm:t>
    </dgm:pt>
    <dgm:pt modelId="{CFA991C8-591D-4D57-8493-A771EBC05188}" type="sibTrans" cxnId="{90789607-290D-41F4-895E-ABF5BC563257}">
      <dgm:prSet/>
      <dgm:spPr/>
      <dgm:t>
        <a:bodyPr/>
        <a:lstStyle/>
        <a:p>
          <a:endParaRPr lang="ru-RU"/>
        </a:p>
      </dgm:t>
    </dgm:pt>
    <dgm:pt modelId="{D05C085B-FD18-469E-9039-8B83FEC3A6BE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6000" dirty="0" smtClean="0"/>
            <a:t>82</a:t>
          </a:r>
          <a:r>
            <a:rPr lang="ru-RU" sz="8000" dirty="0" smtClean="0"/>
            <a:t> </a:t>
          </a:r>
          <a:r>
            <a:rPr lang="ru-RU" sz="1050" b="1" dirty="0" smtClean="0"/>
            <a:t>предложения</a:t>
          </a:r>
          <a:endParaRPr lang="ru-RU" sz="1050" b="1" dirty="0"/>
        </a:p>
      </dgm:t>
    </dgm:pt>
    <dgm:pt modelId="{22F9EF1F-918B-44B1-B2D1-64034A28E698}" type="parTrans" cxnId="{C5750241-8D20-4E70-93BC-68E18D58C27B}">
      <dgm:prSet/>
      <dgm:spPr/>
      <dgm:t>
        <a:bodyPr/>
        <a:lstStyle/>
        <a:p>
          <a:endParaRPr lang="ru-RU"/>
        </a:p>
      </dgm:t>
    </dgm:pt>
    <dgm:pt modelId="{EACC9E7B-A2DA-44D5-A301-D4121113E86D}" type="sibTrans" cxnId="{C5750241-8D20-4E70-93BC-68E18D58C27B}">
      <dgm:prSet/>
      <dgm:spPr/>
      <dgm:t>
        <a:bodyPr/>
        <a:lstStyle/>
        <a:p>
          <a:endParaRPr lang="ru-RU"/>
        </a:p>
      </dgm:t>
    </dgm:pt>
    <dgm:pt modelId="{124021BF-3EA9-4186-B877-0D8B35581603}">
      <dgm:prSet phldrT="[Текст]" custT="1"/>
      <dgm:spPr/>
      <dgm:t>
        <a:bodyPr/>
        <a:lstStyle/>
        <a:p>
          <a:pPr algn="ctr"/>
          <a:r>
            <a:rPr lang="ru-RU" sz="3200" dirty="0" smtClean="0">
              <a:solidFill>
                <a:srgbClr val="FFFF00"/>
              </a:solidFill>
            </a:rPr>
            <a:t>9 должностных лиц привлечены к дисциплинарной ответственности</a:t>
          </a:r>
          <a:endParaRPr lang="ru-RU" sz="3200" dirty="0">
            <a:solidFill>
              <a:srgbClr val="FFFF00"/>
            </a:solidFill>
          </a:endParaRPr>
        </a:p>
      </dgm:t>
    </dgm:pt>
    <dgm:pt modelId="{5AA2E758-C682-4C2E-B120-3030CF8BF6A5}" type="parTrans" cxnId="{589102C1-3074-419B-ABAF-387CA5B1D9B4}">
      <dgm:prSet/>
      <dgm:spPr/>
      <dgm:t>
        <a:bodyPr/>
        <a:lstStyle/>
        <a:p>
          <a:endParaRPr lang="ru-RU"/>
        </a:p>
      </dgm:t>
    </dgm:pt>
    <dgm:pt modelId="{F8BEA8F1-F7C8-43F9-88F5-00991698D2C5}" type="sibTrans" cxnId="{589102C1-3074-419B-ABAF-387CA5B1D9B4}">
      <dgm:prSet/>
      <dgm:spPr/>
      <dgm:t>
        <a:bodyPr/>
        <a:lstStyle/>
        <a:p>
          <a:endParaRPr lang="ru-RU"/>
        </a:p>
      </dgm:t>
    </dgm:pt>
    <dgm:pt modelId="{0EFA09FC-79EF-4DC4-8DE6-A0F85FBFDD91}">
      <dgm:prSet phldrT="[Текст]" custT="1"/>
      <dgm:spPr>
        <a:gradFill rotWithShape="0">
          <a:gsLst>
            <a:gs pos="94595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  <a:gs pos="0">
              <a:schemeClr val="accent3"/>
            </a:gs>
            <a:gs pos="89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</dgm:spPr>
      <dgm:t>
        <a:bodyPr/>
        <a:lstStyle/>
        <a:p>
          <a:r>
            <a:rPr lang="ru-RU" sz="6000" dirty="0" smtClean="0"/>
            <a:t>7</a:t>
          </a:r>
          <a:r>
            <a:rPr lang="ru-RU" sz="4400" dirty="0" smtClean="0"/>
            <a:t> </a:t>
          </a:r>
          <a:r>
            <a:rPr lang="ru-RU" sz="1100" dirty="0" smtClean="0"/>
            <a:t>представлений</a:t>
          </a:r>
          <a:endParaRPr lang="ru-RU" sz="1100" dirty="0"/>
        </a:p>
      </dgm:t>
    </dgm:pt>
    <dgm:pt modelId="{BF4BB34B-CE84-4EC5-A0B5-4F7C1941F78E}" type="parTrans" cxnId="{23081A3B-E9C4-46D9-91EB-1C2F098DF824}">
      <dgm:prSet/>
      <dgm:spPr/>
      <dgm:t>
        <a:bodyPr/>
        <a:lstStyle/>
        <a:p>
          <a:endParaRPr lang="ru-RU"/>
        </a:p>
      </dgm:t>
    </dgm:pt>
    <dgm:pt modelId="{CB28D2F3-CB43-4F3D-BC67-C79B62DA26B5}" type="sibTrans" cxnId="{23081A3B-E9C4-46D9-91EB-1C2F098DF824}">
      <dgm:prSet/>
      <dgm:spPr/>
      <dgm:t>
        <a:bodyPr/>
        <a:lstStyle/>
        <a:p>
          <a:endParaRPr lang="ru-RU"/>
        </a:p>
      </dgm:t>
    </dgm:pt>
    <dgm:pt modelId="{263B6EBA-F14F-4521-BAEC-0F37E9DE9113}">
      <dgm:prSet phldrT="[Текст]" custT="1"/>
      <dgm:spPr>
        <a:gradFill rotWithShape="0">
          <a:gsLst>
            <a:gs pos="0">
              <a:schemeClr val="accent2">
                <a:lumMod val="50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</a:gradFill>
      </dgm:spPr>
      <dgm:t>
        <a:bodyPr/>
        <a:lstStyle/>
        <a:p>
          <a:pPr algn="ctr"/>
          <a:r>
            <a:rPr lang="ru-RU" sz="3600" dirty="0" smtClean="0"/>
            <a:t>устранено 24 нарушения</a:t>
          </a:r>
          <a:endParaRPr lang="ru-RU" sz="3600" dirty="0"/>
        </a:p>
      </dgm:t>
    </dgm:pt>
    <dgm:pt modelId="{EF354E41-B37D-4819-9BD7-2F21948B37A8}" type="parTrans" cxnId="{235C9276-983A-4368-A693-4A06C78BCE99}">
      <dgm:prSet/>
      <dgm:spPr/>
      <dgm:t>
        <a:bodyPr/>
        <a:lstStyle/>
        <a:p>
          <a:endParaRPr lang="ru-RU"/>
        </a:p>
      </dgm:t>
    </dgm:pt>
    <dgm:pt modelId="{F4D7E4AE-25F3-4F27-AC3D-8CC51E903D0A}" type="sibTrans" cxnId="{235C9276-983A-4368-A693-4A06C78BCE99}">
      <dgm:prSet/>
      <dgm:spPr/>
      <dgm:t>
        <a:bodyPr/>
        <a:lstStyle/>
        <a:p>
          <a:endParaRPr lang="ru-RU"/>
        </a:p>
      </dgm:t>
    </dgm:pt>
    <dgm:pt modelId="{1E323017-C676-437E-9FC9-E8D85DACB4CB}">
      <dgm:prSet phldrT="[Текст]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на 1,75 млрд. руб.</a:t>
          </a:r>
          <a:endParaRPr lang="ru-RU" dirty="0">
            <a:solidFill>
              <a:schemeClr val="bg1"/>
            </a:solidFill>
          </a:endParaRPr>
        </a:p>
      </dgm:t>
    </dgm:pt>
    <dgm:pt modelId="{B9F76B38-A80A-4D79-97C6-6311E45C8E92}" type="parTrans" cxnId="{D2C11B66-33B1-43CC-8C3B-6E4ADC0DD13D}">
      <dgm:prSet/>
      <dgm:spPr/>
      <dgm:t>
        <a:bodyPr/>
        <a:lstStyle/>
        <a:p>
          <a:endParaRPr lang="ru-RU"/>
        </a:p>
      </dgm:t>
    </dgm:pt>
    <dgm:pt modelId="{E0D91806-144D-4C77-B545-2A79E7A9854C}" type="sibTrans" cxnId="{D2C11B66-33B1-43CC-8C3B-6E4ADC0DD13D}">
      <dgm:prSet/>
      <dgm:spPr/>
      <dgm:t>
        <a:bodyPr/>
        <a:lstStyle/>
        <a:p>
          <a:endParaRPr lang="ru-RU"/>
        </a:p>
      </dgm:t>
    </dgm:pt>
    <dgm:pt modelId="{82FBA8E2-963D-41A8-B92C-9886FD5DC482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6000" dirty="0" smtClean="0"/>
            <a:t>78 </a:t>
          </a:r>
          <a:r>
            <a:rPr lang="ru-RU" sz="1200" b="1" dirty="0" smtClean="0"/>
            <a:t>исполнено</a:t>
          </a:r>
          <a:endParaRPr lang="ru-RU" sz="1200" b="1" dirty="0"/>
        </a:p>
      </dgm:t>
    </dgm:pt>
    <dgm:pt modelId="{155ADF03-01F4-4F1B-AFEA-25D7F3654AA7}" type="parTrans" cxnId="{BFB55513-7858-4EEA-B374-3C0F6C6DD389}">
      <dgm:prSet/>
      <dgm:spPr/>
      <dgm:t>
        <a:bodyPr/>
        <a:lstStyle/>
        <a:p>
          <a:endParaRPr lang="ru-RU"/>
        </a:p>
      </dgm:t>
    </dgm:pt>
    <dgm:pt modelId="{D2A72B41-7760-4C02-91BF-D2073F8911BB}" type="sibTrans" cxnId="{BFB55513-7858-4EEA-B374-3C0F6C6DD389}">
      <dgm:prSet/>
      <dgm:spPr/>
      <dgm:t>
        <a:bodyPr/>
        <a:lstStyle/>
        <a:p>
          <a:endParaRPr lang="ru-RU"/>
        </a:p>
      </dgm:t>
    </dgm:pt>
    <dgm:pt modelId="{C43C957C-6B7A-4BEE-996E-DEC45FC378CF}" type="pres">
      <dgm:prSet presAssocID="{0A761E60-F0C5-4846-BAFF-785826FFD9B0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1AB280-4BFF-4533-8090-2C7ED5BA4E88}" type="pres">
      <dgm:prSet presAssocID="{0A761E60-F0C5-4846-BAFF-785826FFD9B0}" presName="outerBox" presStyleCnt="0"/>
      <dgm:spPr/>
    </dgm:pt>
    <dgm:pt modelId="{F3E5E660-3C7C-4AA3-AE45-C35566BE4A1E}" type="pres">
      <dgm:prSet presAssocID="{0A761E60-F0C5-4846-BAFF-785826FFD9B0}" presName="outerBoxParent" presStyleLbl="node1" presStyleIdx="0" presStyleCnt="3" custLinFactNeighborX="29838" custLinFactNeighborY="9761"/>
      <dgm:spPr/>
      <dgm:t>
        <a:bodyPr/>
        <a:lstStyle/>
        <a:p>
          <a:endParaRPr lang="ru-RU"/>
        </a:p>
      </dgm:t>
    </dgm:pt>
    <dgm:pt modelId="{B844F9B1-CFA6-4430-A955-EFD59B5A261D}" type="pres">
      <dgm:prSet presAssocID="{0A761E60-F0C5-4846-BAFF-785826FFD9B0}" presName="outerBoxChildren" presStyleCnt="0"/>
      <dgm:spPr/>
    </dgm:pt>
    <dgm:pt modelId="{DC98384E-6EB2-49AD-A92A-A2B7E605B13D}" type="pres">
      <dgm:prSet presAssocID="{D05C085B-FD18-469E-9039-8B83FEC3A6BE}" presName="oChild" presStyleLbl="fgAcc1" presStyleIdx="0" presStyleCnt="4" custScaleX="92536" custScaleY="914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D87F2-F25B-4174-B343-5A4830F8C3B0}" type="pres">
      <dgm:prSet presAssocID="{EACC9E7B-A2DA-44D5-A301-D4121113E86D}" presName="outerSibTrans" presStyleCnt="0"/>
      <dgm:spPr/>
    </dgm:pt>
    <dgm:pt modelId="{C1E74A80-62E4-46E3-A63E-F030E3E1B966}" type="pres">
      <dgm:prSet presAssocID="{82FBA8E2-963D-41A8-B92C-9886FD5DC482}" presName="oChild" presStyleLbl="fgAcc1" presStyleIdx="1" presStyleCnt="4" custScaleX="89000" custScaleY="85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5961B-DC51-4CA8-8D3C-FF99577EAAA1}" type="pres">
      <dgm:prSet presAssocID="{0A761E60-F0C5-4846-BAFF-785826FFD9B0}" presName="middleBox" presStyleCnt="0"/>
      <dgm:spPr/>
    </dgm:pt>
    <dgm:pt modelId="{9F993AD9-0B20-4803-A1C5-F617B8E7C823}" type="pres">
      <dgm:prSet presAssocID="{0A761E60-F0C5-4846-BAFF-785826FFD9B0}" presName="middleBoxParent" presStyleLbl="node1" presStyleIdx="1" presStyleCnt="3" custScaleX="95818" custScaleY="103131" custLinFactNeighborX="171" custLinFactNeighborY="6817"/>
      <dgm:spPr/>
      <dgm:t>
        <a:bodyPr/>
        <a:lstStyle/>
        <a:p>
          <a:endParaRPr lang="ru-RU"/>
        </a:p>
      </dgm:t>
    </dgm:pt>
    <dgm:pt modelId="{30DB9486-AE9B-4DEF-A20E-7B1D3FB21104}" type="pres">
      <dgm:prSet presAssocID="{0A761E60-F0C5-4846-BAFF-785826FFD9B0}" presName="middleBoxChildren" presStyleCnt="0"/>
      <dgm:spPr/>
    </dgm:pt>
    <dgm:pt modelId="{F11B9D7F-CF7A-407A-9AFD-5BB04358A3FF}" type="pres">
      <dgm:prSet presAssocID="{0EFA09FC-79EF-4DC4-8DE6-A0F85FBFDD91}" presName="mChild" presStyleLbl="fgAcc1" presStyleIdx="2" presStyleCnt="4" custLinFactNeighborX="3423" custLinFactNeighborY="-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930DD6-AA5B-4BD3-AC96-D222AE774F70}" type="pres">
      <dgm:prSet presAssocID="{0A761E60-F0C5-4846-BAFF-785826FFD9B0}" presName="centerBox" presStyleCnt="0"/>
      <dgm:spPr/>
    </dgm:pt>
    <dgm:pt modelId="{A67A98B8-3C00-4D03-B014-2C093F99DA38}" type="pres">
      <dgm:prSet presAssocID="{0A761E60-F0C5-4846-BAFF-785826FFD9B0}" presName="centerBoxParent" presStyleLbl="node1" presStyleIdx="2" presStyleCnt="3" custLinFactNeighborX="1434" custLinFactNeighborY="-542"/>
      <dgm:spPr/>
      <dgm:t>
        <a:bodyPr/>
        <a:lstStyle/>
        <a:p>
          <a:endParaRPr lang="ru-RU"/>
        </a:p>
      </dgm:t>
    </dgm:pt>
    <dgm:pt modelId="{098EC8E5-4CCF-4F73-90D8-32EE3A8B89FF}" type="pres">
      <dgm:prSet presAssocID="{0A761E60-F0C5-4846-BAFF-785826FFD9B0}" presName="centerBoxChildren" presStyleCnt="0"/>
      <dgm:spPr/>
    </dgm:pt>
    <dgm:pt modelId="{FAD8FDAE-DF8B-4EA0-9818-076E53077650}" type="pres">
      <dgm:prSet presAssocID="{1E323017-C676-437E-9FC9-E8D85DACB4CB}" presName="cChild" presStyleLbl="fgAcc1" presStyleIdx="3" presStyleCnt="4" custLinFactNeighborX="1509" custLinFactNeighborY="-24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C11B66-33B1-43CC-8C3B-6E4ADC0DD13D}" srcId="{263B6EBA-F14F-4521-BAEC-0F37E9DE9113}" destId="{1E323017-C676-437E-9FC9-E8D85DACB4CB}" srcOrd="0" destOrd="0" parTransId="{B9F76B38-A80A-4D79-97C6-6311E45C8E92}" sibTransId="{E0D91806-144D-4C77-B545-2A79E7A9854C}"/>
    <dgm:cxn modelId="{7E716DD7-F5A2-4FD1-8F8B-58E432D46190}" type="presOf" srcId="{EA339A36-D2D0-4049-9061-05AE0CF8A02B}" destId="{F3E5E660-3C7C-4AA3-AE45-C35566BE4A1E}" srcOrd="0" destOrd="0" presId="urn:microsoft.com/office/officeart/2005/8/layout/target2"/>
    <dgm:cxn modelId="{235C9276-983A-4368-A693-4A06C78BCE99}" srcId="{0A761E60-F0C5-4846-BAFF-785826FFD9B0}" destId="{263B6EBA-F14F-4521-BAEC-0F37E9DE9113}" srcOrd="2" destOrd="0" parTransId="{EF354E41-B37D-4819-9BD7-2F21948B37A8}" sibTransId="{F4D7E4AE-25F3-4F27-AC3D-8CC51E903D0A}"/>
    <dgm:cxn modelId="{6AE307E4-6EDB-4915-8425-133057F9FEAD}" type="presOf" srcId="{1E323017-C676-437E-9FC9-E8D85DACB4CB}" destId="{FAD8FDAE-DF8B-4EA0-9818-076E53077650}" srcOrd="0" destOrd="0" presId="urn:microsoft.com/office/officeart/2005/8/layout/target2"/>
    <dgm:cxn modelId="{23081A3B-E9C4-46D9-91EB-1C2F098DF824}" srcId="{124021BF-3EA9-4186-B877-0D8B35581603}" destId="{0EFA09FC-79EF-4DC4-8DE6-A0F85FBFDD91}" srcOrd="0" destOrd="0" parTransId="{BF4BB34B-CE84-4EC5-A0B5-4F7C1941F78E}" sibTransId="{CB28D2F3-CB43-4F3D-BC67-C79B62DA26B5}"/>
    <dgm:cxn modelId="{566A98F2-C054-4A5F-943B-A97891DCBDA3}" type="presOf" srcId="{82FBA8E2-963D-41A8-B92C-9886FD5DC482}" destId="{C1E74A80-62E4-46E3-A63E-F030E3E1B966}" srcOrd="0" destOrd="0" presId="urn:microsoft.com/office/officeart/2005/8/layout/target2"/>
    <dgm:cxn modelId="{C6BEE83E-7FAB-4264-9594-FE3DCC13D9A4}" type="presOf" srcId="{124021BF-3EA9-4186-B877-0D8B35581603}" destId="{9F993AD9-0B20-4803-A1C5-F617B8E7C823}" srcOrd="0" destOrd="0" presId="urn:microsoft.com/office/officeart/2005/8/layout/target2"/>
    <dgm:cxn modelId="{77B93C09-2396-4DC3-B1F3-93FFA2C5DD02}" type="presOf" srcId="{0A761E60-F0C5-4846-BAFF-785826FFD9B0}" destId="{C43C957C-6B7A-4BEE-996E-DEC45FC378CF}" srcOrd="0" destOrd="0" presId="urn:microsoft.com/office/officeart/2005/8/layout/target2"/>
    <dgm:cxn modelId="{589102C1-3074-419B-ABAF-387CA5B1D9B4}" srcId="{0A761E60-F0C5-4846-BAFF-785826FFD9B0}" destId="{124021BF-3EA9-4186-B877-0D8B35581603}" srcOrd="1" destOrd="0" parTransId="{5AA2E758-C682-4C2E-B120-3030CF8BF6A5}" sibTransId="{F8BEA8F1-F7C8-43F9-88F5-00991698D2C5}"/>
    <dgm:cxn modelId="{90789607-290D-41F4-895E-ABF5BC563257}" srcId="{0A761E60-F0C5-4846-BAFF-785826FFD9B0}" destId="{EA339A36-D2D0-4049-9061-05AE0CF8A02B}" srcOrd="0" destOrd="0" parTransId="{216ABBDC-A889-41A5-B1C7-904B5BB885A8}" sibTransId="{CFA991C8-591D-4D57-8493-A771EBC05188}"/>
    <dgm:cxn modelId="{C5750241-8D20-4E70-93BC-68E18D58C27B}" srcId="{EA339A36-D2D0-4049-9061-05AE0CF8A02B}" destId="{D05C085B-FD18-469E-9039-8B83FEC3A6BE}" srcOrd="0" destOrd="0" parTransId="{22F9EF1F-918B-44B1-B2D1-64034A28E698}" sibTransId="{EACC9E7B-A2DA-44D5-A301-D4121113E86D}"/>
    <dgm:cxn modelId="{5BA33F0F-429C-4339-B801-65854764D1A2}" type="presOf" srcId="{263B6EBA-F14F-4521-BAEC-0F37E9DE9113}" destId="{A67A98B8-3C00-4D03-B014-2C093F99DA38}" srcOrd="0" destOrd="0" presId="urn:microsoft.com/office/officeart/2005/8/layout/target2"/>
    <dgm:cxn modelId="{1C0E831D-EAFA-46E8-A428-15FB9641B866}" type="presOf" srcId="{D05C085B-FD18-469E-9039-8B83FEC3A6BE}" destId="{DC98384E-6EB2-49AD-A92A-A2B7E605B13D}" srcOrd="0" destOrd="0" presId="urn:microsoft.com/office/officeart/2005/8/layout/target2"/>
    <dgm:cxn modelId="{BFB55513-7858-4EEA-B374-3C0F6C6DD389}" srcId="{EA339A36-D2D0-4049-9061-05AE0CF8A02B}" destId="{82FBA8E2-963D-41A8-B92C-9886FD5DC482}" srcOrd="1" destOrd="0" parTransId="{155ADF03-01F4-4F1B-AFEA-25D7F3654AA7}" sibTransId="{D2A72B41-7760-4C02-91BF-D2073F8911BB}"/>
    <dgm:cxn modelId="{695107B4-D2CD-41F5-AE7F-879F412100A0}" type="presOf" srcId="{0EFA09FC-79EF-4DC4-8DE6-A0F85FBFDD91}" destId="{F11B9D7F-CF7A-407A-9AFD-5BB04358A3FF}" srcOrd="0" destOrd="0" presId="urn:microsoft.com/office/officeart/2005/8/layout/target2"/>
    <dgm:cxn modelId="{26BA228E-D8A8-4F94-BAF0-DFA9B3C3D94C}" type="presParOf" srcId="{C43C957C-6B7A-4BEE-996E-DEC45FC378CF}" destId="{061AB280-4BFF-4533-8090-2C7ED5BA4E88}" srcOrd="0" destOrd="0" presId="urn:microsoft.com/office/officeart/2005/8/layout/target2"/>
    <dgm:cxn modelId="{E179C858-A8DC-403D-A762-FCA8A6EA706C}" type="presParOf" srcId="{061AB280-4BFF-4533-8090-2C7ED5BA4E88}" destId="{F3E5E660-3C7C-4AA3-AE45-C35566BE4A1E}" srcOrd="0" destOrd="0" presId="urn:microsoft.com/office/officeart/2005/8/layout/target2"/>
    <dgm:cxn modelId="{53BC7CFD-C960-48B4-8385-C69EBB75C32C}" type="presParOf" srcId="{061AB280-4BFF-4533-8090-2C7ED5BA4E88}" destId="{B844F9B1-CFA6-4430-A955-EFD59B5A261D}" srcOrd="1" destOrd="0" presId="urn:microsoft.com/office/officeart/2005/8/layout/target2"/>
    <dgm:cxn modelId="{DC7D2683-A1FB-4D88-A5D1-A3755EA353B4}" type="presParOf" srcId="{B844F9B1-CFA6-4430-A955-EFD59B5A261D}" destId="{DC98384E-6EB2-49AD-A92A-A2B7E605B13D}" srcOrd="0" destOrd="0" presId="urn:microsoft.com/office/officeart/2005/8/layout/target2"/>
    <dgm:cxn modelId="{531A4D8A-C772-4D2E-A385-DF3A8587D5FE}" type="presParOf" srcId="{B844F9B1-CFA6-4430-A955-EFD59B5A261D}" destId="{1E6D87F2-F25B-4174-B343-5A4830F8C3B0}" srcOrd="1" destOrd="0" presId="urn:microsoft.com/office/officeart/2005/8/layout/target2"/>
    <dgm:cxn modelId="{3F04E2C6-8F97-4073-A340-1A0EC3EDBBE5}" type="presParOf" srcId="{B844F9B1-CFA6-4430-A955-EFD59B5A261D}" destId="{C1E74A80-62E4-46E3-A63E-F030E3E1B966}" srcOrd="2" destOrd="0" presId="urn:microsoft.com/office/officeart/2005/8/layout/target2"/>
    <dgm:cxn modelId="{C912DE6A-FF70-4A27-B316-CB6752434A21}" type="presParOf" srcId="{C43C957C-6B7A-4BEE-996E-DEC45FC378CF}" destId="{C6A5961B-DC51-4CA8-8D3C-FF99577EAAA1}" srcOrd="1" destOrd="0" presId="urn:microsoft.com/office/officeart/2005/8/layout/target2"/>
    <dgm:cxn modelId="{BDDB5497-6504-4CD7-9279-3F495458EA57}" type="presParOf" srcId="{C6A5961B-DC51-4CA8-8D3C-FF99577EAAA1}" destId="{9F993AD9-0B20-4803-A1C5-F617B8E7C823}" srcOrd="0" destOrd="0" presId="urn:microsoft.com/office/officeart/2005/8/layout/target2"/>
    <dgm:cxn modelId="{63A12D0D-0F66-4C6F-8D56-62FF20FEE8BF}" type="presParOf" srcId="{C6A5961B-DC51-4CA8-8D3C-FF99577EAAA1}" destId="{30DB9486-AE9B-4DEF-A20E-7B1D3FB21104}" srcOrd="1" destOrd="0" presId="urn:microsoft.com/office/officeart/2005/8/layout/target2"/>
    <dgm:cxn modelId="{650AA574-93F0-443A-97C3-708E920325D3}" type="presParOf" srcId="{30DB9486-AE9B-4DEF-A20E-7B1D3FB21104}" destId="{F11B9D7F-CF7A-407A-9AFD-5BB04358A3FF}" srcOrd="0" destOrd="0" presId="urn:microsoft.com/office/officeart/2005/8/layout/target2"/>
    <dgm:cxn modelId="{B1474A76-90DD-4269-ACB9-791AF25605F3}" type="presParOf" srcId="{C43C957C-6B7A-4BEE-996E-DEC45FC378CF}" destId="{9D930DD6-AA5B-4BD3-AC96-D222AE774F70}" srcOrd="2" destOrd="0" presId="urn:microsoft.com/office/officeart/2005/8/layout/target2"/>
    <dgm:cxn modelId="{E2BD8BBB-C195-49DA-A210-0016F10355C8}" type="presParOf" srcId="{9D930DD6-AA5B-4BD3-AC96-D222AE774F70}" destId="{A67A98B8-3C00-4D03-B014-2C093F99DA38}" srcOrd="0" destOrd="0" presId="urn:microsoft.com/office/officeart/2005/8/layout/target2"/>
    <dgm:cxn modelId="{EBF0D0A6-9C2C-42B5-935A-4D1134442F7D}" type="presParOf" srcId="{9D930DD6-AA5B-4BD3-AC96-D222AE774F70}" destId="{098EC8E5-4CCF-4F73-90D8-32EE3A8B89FF}" srcOrd="1" destOrd="0" presId="urn:microsoft.com/office/officeart/2005/8/layout/target2"/>
    <dgm:cxn modelId="{F578D8B7-E0FE-40C6-BB17-3A636DDA2768}" type="presParOf" srcId="{098EC8E5-4CCF-4F73-90D8-32EE3A8B89FF}" destId="{FAD8FDAE-DF8B-4EA0-9818-076E53077650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5E660-3C7C-4AA3-AE45-C35566BE4A1E}">
      <dsp:nvSpPr>
        <dsp:cNvPr id="0" name=""/>
        <dsp:cNvSpPr/>
      </dsp:nvSpPr>
      <dsp:spPr>
        <a:xfrm>
          <a:off x="0" y="0"/>
          <a:ext cx="10447339" cy="6386946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bg1"/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4956980" numCol="1" spcCol="1270" anchor="t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400" b="1" kern="1200" baseline="0" dirty="0" smtClean="0">
              <a:solidFill>
                <a:schemeClr val="accent2">
                  <a:lumMod val="50000"/>
                </a:schemeClr>
              </a:solidFill>
            </a:rPr>
            <a:t>Результаты</a:t>
          </a:r>
          <a:br>
            <a:rPr lang="ru-RU" sz="3400" b="1" kern="1200" baseline="0" dirty="0" smtClean="0">
              <a:solidFill>
                <a:schemeClr val="accent2">
                  <a:lumMod val="50000"/>
                </a:schemeClr>
              </a:solidFill>
            </a:rPr>
          </a:br>
          <a:r>
            <a:rPr lang="ru-RU" sz="3400" b="1" kern="1200" baseline="0" dirty="0" smtClean="0">
              <a:solidFill>
                <a:schemeClr val="accent2">
                  <a:lumMod val="50000"/>
                </a:schemeClr>
              </a:solidFill>
            </a:rPr>
            <a:t>контрольных и экспертно-аналитических мероприятий в 2022г.</a:t>
          </a:r>
          <a:endParaRPr lang="ru-RU" sz="3400" kern="1200" baseline="0" dirty="0">
            <a:solidFill>
              <a:schemeClr val="accent2">
                <a:lumMod val="50000"/>
              </a:schemeClr>
            </a:solidFill>
          </a:endParaRPr>
        </a:p>
      </dsp:txBody>
      <dsp:txXfrm>
        <a:off x="159007" y="159007"/>
        <a:ext cx="10129325" cy="6068932"/>
      </dsp:txXfrm>
    </dsp:sp>
    <dsp:sp modelId="{DC98384E-6EB2-49AD-A92A-A2B7E605B13D}">
      <dsp:nvSpPr>
        <dsp:cNvPr id="0" name=""/>
        <dsp:cNvSpPr/>
      </dsp:nvSpPr>
      <dsp:spPr>
        <a:xfrm>
          <a:off x="319667" y="1596736"/>
          <a:ext cx="1450132" cy="2260307"/>
        </a:xfrm>
        <a:prstGeom prst="roundRect">
          <a:avLst>
            <a:gd name="adj" fmla="val 10500"/>
          </a:avLst>
        </a:prstGeom>
        <a:solidFill>
          <a:schemeClr val="accent3"/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82</a:t>
          </a:r>
          <a:r>
            <a:rPr lang="ru-RU" sz="8000" kern="1200" dirty="0" smtClean="0"/>
            <a:t> </a:t>
          </a:r>
          <a:r>
            <a:rPr lang="ru-RU" sz="1050" b="1" kern="1200" dirty="0" smtClean="0"/>
            <a:t>предложения</a:t>
          </a:r>
          <a:endParaRPr lang="ru-RU" sz="1050" b="1" kern="1200" dirty="0"/>
        </a:p>
      </dsp:txBody>
      <dsp:txXfrm>
        <a:off x="364264" y="1641333"/>
        <a:ext cx="1360938" cy="2171113"/>
      </dsp:txXfrm>
    </dsp:sp>
    <dsp:sp modelId="{C1E74A80-62E4-46E3-A63E-F030E3E1B966}">
      <dsp:nvSpPr>
        <dsp:cNvPr id="0" name=""/>
        <dsp:cNvSpPr/>
      </dsp:nvSpPr>
      <dsp:spPr>
        <a:xfrm>
          <a:off x="347374" y="3943662"/>
          <a:ext cx="1394719" cy="2117990"/>
        </a:xfrm>
        <a:prstGeom prst="roundRect">
          <a:avLst>
            <a:gd name="adj" fmla="val 105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78 </a:t>
          </a:r>
          <a:r>
            <a:rPr lang="ru-RU" sz="1200" b="1" kern="1200" dirty="0" smtClean="0"/>
            <a:t>исполнено</a:t>
          </a:r>
          <a:endParaRPr lang="ru-RU" sz="1200" b="1" kern="1200" dirty="0"/>
        </a:p>
      </dsp:txBody>
      <dsp:txXfrm>
        <a:off x="390266" y="3986554"/>
        <a:ext cx="1308935" cy="2032206"/>
      </dsp:txXfrm>
    </dsp:sp>
    <dsp:sp modelId="{9F993AD9-0B20-4803-A1C5-F617B8E7C823}">
      <dsp:nvSpPr>
        <dsp:cNvPr id="0" name=""/>
        <dsp:cNvSpPr/>
      </dsp:nvSpPr>
      <dsp:spPr>
        <a:xfrm>
          <a:off x="2272614" y="1776101"/>
          <a:ext cx="7758084" cy="4610844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2838997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FF00"/>
              </a:solidFill>
            </a:rPr>
            <a:t>9 должностных лиц привлечены к дисциплинарной ответственности</a:t>
          </a:r>
          <a:endParaRPr lang="ru-RU" sz="3200" kern="1200" dirty="0">
            <a:solidFill>
              <a:srgbClr val="FFFF00"/>
            </a:solidFill>
          </a:endParaRPr>
        </a:p>
      </dsp:txBody>
      <dsp:txXfrm>
        <a:off x="2414413" y="1917900"/>
        <a:ext cx="7474486" cy="4327246"/>
      </dsp:txXfrm>
    </dsp:sp>
    <dsp:sp modelId="{F11B9D7F-CF7A-407A-9AFD-5BB04358A3FF}">
      <dsp:nvSpPr>
        <dsp:cNvPr id="0" name=""/>
        <dsp:cNvSpPr/>
      </dsp:nvSpPr>
      <dsp:spPr>
        <a:xfrm>
          <a:off x="2347314" y="3147681"/>
          <a:ext cx="1619337" cy="2570745"/>
        </a:xfrm>
        <a:prstGeom prst="roundRect">
          <a:avLst>
            <a:gd name="adj" fmla="val 10500"/>
          </a:avLst>
        </a:prstGeom>
        <a:gradFill rotWithShape="0">
          <a:gsLst>
            <a:gs pos="94595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  <a:gs pos="0">
              <a:schemeClr val="accent3"/>
            </a:gs>
            <a:gs pos="89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7</a:t>
          </a:r>
          <a:r>
            <a:rPr lang="ru-RU" sz="4400" kern="1200" dirty="0" smtClean="0"/>
            <a:t> </a:t>
          </a:r>
          <a:r>
            <a:rPr lang="ru-RU" sz="1100" kern="1200" dirty="0" smtClean="0"/>
            <a:t>представлений</a:t>
          </a:r>
          <a:endParaRPr lang="ru-RU" sz="1100" kern="1200" dirty="0"/>
        </a:p>
      </dsp:txBody>
      <dsp:txXfrm>
        <a:off x="2397114" y="3197481"/>
        <a:ext cx="1519737" cy="2471145"/>
      </dsp:txXfrm>
    </dsp:sp>
    <dsp:sp modelId="{A67A98B8-3C00-4D03-B014-2C093F99DA38}">
      <dsp:nvSpPr>
        <dsp:cNvPr id="0" name=""/>
        <dsp:cNvSpPr/>
      </dsp:nvSpPr>
      <dsp:spPr>
        <a:xfrm>
          <a:off x="4209846" y="3179626"/>
          <a:ext cx="5798273" cy="2554778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2">
                <a:lumMod val="50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44203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устранено 24 нарушения</a:t>
          </a:r>
          <a:endParaRPr lang="ru-RU" sz="3600" kern="1200" dirty="0"/>
        </a:p>
      </dsp:txBody>
      <dsp:txXfrm>
        <a:off x="4288414" y="3258194"/>
        <a:ext cx="5641137" cy="2397642"/>
      </dsp:txXfrm>
    </dsp:sp>
    <dsp:sp modelId="{FAD8FDAE-DF8B-4EA0-9818-076E53077650}">
      <dsp:nvSpPr>
        <dsp:cNvPr id="0" name=""/>
        <dsp:cNvSpPr/>
      </dsp:nvSpPr>
      <dsp:spPr>
        <a:xfrm>
          <a:off x="4354776" y="4315405"/>
          <a:ext cx="5508359" cy="1149650"/>
        </a:xfrm>
        <a:prstGeom prst="roundRect">
          <a:avLst>
            <a:gd name="adj" fmla="val 10500"/>
          </a:avLst>
        </a:prstGeom>
        <a:solidFill>
          <a:schemeClr val="accent2">
            <a:lumMod val="75000"/>
            <a:alpha val="9000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>
              <a:solidFill>
                <a:schemeClr val="bg1"/>
              </a:solidFill>
            </a:rPr>
            <a:t>на 1,75 млрд. руб.</a:t>
          </a:r>
          <a:endParaRPr lang="ru-RU" sz="4600" kern="1200" dirty="0">
            <a:solidFill>
              <a:schemeClr val="bg1"/>
            </a:solidFill>
          </a:endParaRPr>
        </a:p>
      </dsp:txBody>
      <dsp:txXfrm>
        <a:off x="4390132" y="4350761"/>
        <a:ext cx="5437647" cy="1078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78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51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61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6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01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98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2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65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120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5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6500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412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39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27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62789-D9EC-458C-A936-2C4A56A661F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9544FF-8C01-4D27-B03E-78AA8223D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06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7062" y="803564"/>
            <a:ext cx="8648152" cy="4385265"/>
          </a:xfrm>
          <a:noFill/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ОТЧЕТ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о деятельности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Контрольно-счетной палаты муниципального образования город Саяногорск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за 2022 год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8150" y="4640380"/>
            <a:ext cx="7770283" cy="1096899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0616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07" y="188495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Количество проведенных контрольных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и экспертно-аналитических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мероприятий за 2020-2022 годы (единиц)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732609"/>
              </p:ext>
            </p:extLst>
          </p:nvPr>
        </p:nvGraphicFramePr>
        <p:xfrm>
          <a:off x="677863" y="2160587"/>
          <a:ext cx="9352828" cy="4697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22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2" y="20052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Объем проверенных средств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и выявленных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нарушений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2022г.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(млн. руб.)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257353"/>
              </p:ext>
            </p:extLst>
          </p:nvPr>
        </p:nvGraphicFramePr>
        <p:xfrm>
          <a:off x="400771" y="1620259"/>
          <a:ext cx="9713913" cy="5528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772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07" y="42227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Выявленные нарушения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 результатам контрольных мероприятий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 2022г.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200539"/>
              </p:ext>
            </p:extLst>
          </p:nvPr>
        </p:nvGraphicFramePr>
        <p:xfrm>
          <a:off x="677863" y="1467853"/>
          <a:ext cx="8596312" cy="4894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33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43" y="1668870"/>
            <a:ext cx="7183437" cy="3852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04" y="220690"/>
            <a:ext cx="9423699" cy="178935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Неэффективное использование бюджетных средств в размере 1 млн. рублей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Обустройство газона в Сквере Отцов</a:t>
            </a:r>
            <a:endParaRPr lang="ru-RU" sz="2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5298" y="3849094"/>
            <a:ext cx="2702188" cy="26376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9858" y="4131883"/>
            <a:ext cx="3258443" cy="23548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3780" y="1115367"/>
            <a:ext cx="3030269" cy="2284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817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3" y="29677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Выявленные нарушения 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результатам экспертно-аналитических мероприятий в 2022г.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601491"/>
              </p:ext>
            </p:extLst>
          </p:nvPr>
        </p:nvGraphicFramePr>
        <p:xfrm>
          <a:off x="677863" y="2160588"/>
          <a:ext cx="8596312" cy="440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74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044174"/>
              </p:ext>
            </p:extLst>
          </p:nvPr>
        </p:nvGraphicFramePr>
        <p:xfrm>
          <a:off x="0" y="152400"/>
          <a:ext cx="10447339" cy="6386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06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445" y="4529836"/>
            <a:ext cx="6651691" cy="21793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r="7320000" sx="101000" sy="101000" kx="110000" ky="200000" algn="tl" rotWithShape="0">
              <a:schemeClr val="accent2">
                <a:lumMod val="50000"/>
                <a:alpha val="23000"/>
              </a:schemeClr>
            </a:outerShdw>
            <a:reflection endPos="0" dist="50800" dir="5400000" sy="-100000" algn="bl" rotWithShape="0"/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6" y="310432"/>
            <a:ext cx="9753600" cy="13208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Взаимодействие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Контрольно-счетной палаты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г. Саяногорска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80851"/>
              </p:ext>
            </p:extLst>
          </p:nvPr>
        </p:nvGraphicFramePr>
        <p:xfrm>
          <a:off x="304796" y="1918481"/>
          <a:ext cx="11097495" cy="292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73928">
                  <a:extLst>
                    <a:ext uri="{9D8B030D-6E8A-4147-A177-3AD203B41FA5}">
                      <a16:colId xmlns:a16="http://schemas.microsoft.com/office/drawing/2014/main" val="2765757060"/>
                    </a:ext>
                  </a:extLst>
                </a:gridCol>
                <a:gridCol w="2673928">
                  <a:extLst>
                    <a:ext uri="{9D8B030D-6E8A-4147-A177-3AD203B41FA5}">
                      <a16:colId xmlns:a16="http://schemas.microsoft.com/office/drawing/2014/main" val="828567351"/>
                    </a:ext>
                  </a:extLst>
                </a:gridCol>
                <a:gridCol w="2673928">
                  <a:extLst>
                    <a:ext uri="{9D8B030D-6E8A-4147-A177-3AD203B41FA5}">
                      <a16:colId xmlns:a16="http://schemas.microsoft.com/office/drawing/2014/main" val="1888947094"/>
                    </a:ext>
                  </a:extLst>
                </a:gridCol>
                <a:gridCol w="3075711">
                  <a:extLst>
                    <a:ext uri="{9D8B030D-6E8A-4147-A177-3AD203B41FA5}">
                      <a16:colId xmlns:a16="http://schemas.microsoft.com/office/drawing/2014/main" val="422208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8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Органы местного</a:t>
                      </a:r>
                      <a:r>
                        <a:rPr lang="ru-RU" baseline="0" dirty="0" smtClean="0"/>
                        <a:t> самоуправления                  г. Саяногорска 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Прокуратура</a:t>
                      </a:r>
                      <a:r>
                        <a:rPr lang="ru-RU" baseline="0" dirty="0" smtClean="0"/>
                        <a:t>                         г. Саяногорска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Контрольно-счетная палата Республики Хакасия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Союз</a:t>
                      </a:r>
                      <a:r>
                        <a:rPr lang="ru-RU" baseline="0" dirty="0" smtClean="0"/>
                        <a:t> муниципальных контрольно-счетных органов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24862"/>
                  </a:ext>
                </a:extLst>
              </a:tr>
            </a:tbl>
          </a:graphicData>
        </a:graphic>
      </p:graphicFrame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4281" y="2077611"/>
            <a:ext cx="2212512" cy="16808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898" y="2023984"/>
            <a:ext cx="1275331" cy="17344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5670" y="2413768"/>
            <a:ext cx="3013349" cy="8809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7896" y="2113084"/>
            <a:ext cx="2318898" cy="13452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539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355830" cy="4959928"/>
          </a:xfrm>
          <a:gradFill>
            <a:gsLst>
              <a:gs pos="100000">
                <a:schemeClr val="bg1"/>
              </a:gs>
              <a:gs pos="0">
                <a:schemeClr val="accent1">
                  <a:hueOff val="0"/>
                  <a:satOff val="0"/>
                  <a:lumOff val="0"/>
                  <a:alphaOff val="0"/>
                  <a:shade val="94000"/>
                  <a:lumMod val="94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ru-RU" sz="4800" b="1" cap="all" dirty="0" smtClean="0"/>
              <a:t/>
            </a:r>
            <a:br>
              <a:rPr lang="ru-RU" sz="4800" b="1" cap="all" dirty="0" smtClean="0"/>
            </a:br>
            <a:r>
              <a:rPr lang="ru-RU" sz="4800" b="1" cap="all" dirty="0"/>
              <a:t/>
            </a:r>
            <a:br>
              <a:rPr lang="ru-RU" sz="4800" b="1" cap="all" dirty="0"/>
            </a:br>
            <a:r>
              <a:rPr lang="ru-RU" sz="6600" b="1" cap="all" dirty="0" smtClean="0">
                <a:solidFill>
                  <a:schemeClr val="accent2">
                    <a:lumMod val="75000"/>
                  </a:schemeClr>
                </a:solidFill>
              </a:rPr>
              <a:t>Благодарю </a:t>
            </a:r>
            <a:br>
              <a:rPr lang="ru-RU" sz="6600" b="1" cap="all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6600" b="1" cap="all" dirty="0" smtClean="0">
                <a:solidFill>
                  <a:schemeClr val="accent2">
                    <a:lumMod val="75000"/>
                  </a:schemeClr>
                </a:solidFill>
              </a:rPr>
              <a:t>за внимание!</a:t>
            </a:r>
            <a:endParaRPr lang="ru-RU" sz="6600" b="1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120</Words>
  <Application>Microsoft Office PowerPoint</Application>
  <PresentationFormat>Широкоэкранный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ОТЧЕТ  о деятельности  Контрольно-счетной палаты муниципального образования город Саяногорск  за 2022 год</vt:lpstr>
      <vt:lpstr>Количество проведенных контрольных  и экспертно-аналитических  мероприятий за 2020-2022 годы (единиц)</vt:lpstr>
      <vt:lpstr>Объем проверенных средств  и выявленных нарушений в 2022г.  (млн. руб.) </vt:lpstr>
      <vt:lpstr>Выявленные нарушения  по результатам контрольных мероприятий  в 2022г.</vt:lpstr>
      <vt:lpstr>Неэффективное использование бюджетных средств в размере 1 млн. рублей  Обустройство газона в Сквере Отцов</vt:lpstr>
      <vt:lpstr>Выявленные нарушения  по результатам экспертно-аналитических мероприятий в 2022г.</vt:lpstr>
      <vt:lpstr>Презентация PowerPoint</vt:lpstr>
      <vt:lpstr>Взаимодействие    Контрольно-счетной палаты  г. Саяногорска </vt:lpstr>
      <vt:lpstr>  Благодарю 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Букеева Анна Керимовна</dc:creator>
  <cp:lastModifiedBy>Букеева Анна Керимовна</cp:lastModifiedBy>
  <cp:revision>71</cp:revision>
  <cp:lastPrinted>2023-03-23T09:45:13Z</cp:lastPrinted>
  <dcterms:created xsi:type="dcterms:W3CDTF">2023-03-17T01:26:33Z</dcterms:created>
  <dcterms:modified xsi:type="dcterms:W3CDTF">2023-03-24T09:22:19Z</dcterms:modified>
</cp:coreProperties>
</file>