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8" r:id="rId2"/>
    <p:sldId id="259" r:id="rId3"/>
    <p:sldId id="260" r:id="rId4"/>
    <p:sldId id="261" r:id="rId5"/>
    <p:sldId id="263" r:id="rId6"/>
    <p:sldId id="287" r:id="rId7"/>
    <p:sldId id="288" r:id="rId8"/>
    <p:sldId id="264" r:id="rId9"/>
    <p:sldId id="262" r:id="rId10"/>
    <p:sldId id="265" r:id="rId11"/>
    <p:sldId id="267" r:id="rId12"/>
    <p:sldId id="268" r:id="rId13"/>
    <p:sldId id="271" r:id="rId14"/>
    <p:sldId id="272" r:id="rId15"/>
    <p:sldId id="273" r:id="rId16"/>
    <p:sldId id="274" r:id="rId17"/>
    <p:sldId id="275" r:id="rId18"/>
    <p:sldId id="276" r:id="rId19"/>
    <p:sldId id="278" r:id="rId20"/>
    <p:sldId id="279" r:id="rId21"/>
    <p:sldId id="280" r:id="rId22"/>
    <p:sldId id="281" r:id="rId23"/>
    <p:sldId id="277" r:id="rId24"/>
    <p:sldId id="282" r:id="rId25"/>
    <p:sldId id="284" r:id="rId26"/>
    <p:sldId id="286" r:id="rId27"/>
    <p:sldId id="285" r:id="rId28"/>
    <p:sldId id="283" r:id="rId29"/>
    <p:sldId id="291" r:id="rId30"/>
    <p:sldId id="292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6D"/>
    <a:srgbClr val="10DE15"/>
    <a:srgbClr val="00B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066" autoAdjust="0"/>
  </p:normalViewPr>
  <p:slideViewPr>
    <p:cSldViewPr>
      <p:cViewPr varScale="1">
        <p:scale>
          <a:sx n="96" d="100"/>
          <a:sy n="96" d="100"/>
        </p:scale>
        <p:origin x="-2064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04CBE7-79DE-468C-A929-02D13F9B6A32}" type="doc">
      <dgm:prSet loTypeId="urn:microsoft.com/office/officeart/2005/8/layout/hList1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6BE77EE0-B4AD-4EA9-8FA9-3DF15D5700C2}">
      <dgm:prSet/>
      <dgm:spPr/>
      <dgm:t>
        <a:bodyPr/>
        <a:lstStyle/>
        <a:p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Физические</a:t>
          </a:r>
        </a:p>
      </dgm:t>
    </dgm:pt>
    <dgm:pt modelId="{D9732F2B-3B68-486E-8382-367265F007DF}" type="parTrans" cxnId="{88315551-F838-41AC-926D-EA0D7D5B19A2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E1B78D19-1230-4509-953D-9F0B69C8CF23}" type="sibTrans" cxnId="{88315551-F838-41AC-926D-EA0D7D5B19A2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C760535F-96A1-4666-A1C1-0666697EBF2E}">
      <dgm:prSet/>
      <dgm:spPr/>
      <dgm:t>
        <a:bodyPr/>
        <a:lstStyle/>
        <a:p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Информационные</a:t>
          </a:r>
        </a:p>
      </dgm:t>
    </dgm:pt>
    <dgm:pt modelId="{D1C8564C-6CA5-4FCE-8A83-0CD512AFD868}" type="parTrans" cxnId="{02CA9456-718A-4DC6-B493-53F34EE83FBD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6B72B20A-ED3B-4CCB-B7FB-7E3E074CBC0F}" type="sibTrans" cxnId="{02CA9456-718A-4DC6-B493-53F34EE83FBD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4E690C43-FB0D-47BD-BF73-97DCE69D1663}">
      <dgm:prSet/>
      <dgm:spPr/>
      <dgm:t>
        <a:bodyPr/>
        <a:lstStyle/>
        <a:p>
          <a:pPr marL="0" algn="ctr">
            <a:buFontTx/>
            <a:buNone/>
          </a:pP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не обеспечен беспрепятственный доступ </a:t>
          </a:r>
          <a:br>
            <a:rPr lang="ru-RU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к объектам и услугам внутри зданий и на прилегающей территории, а также досягаемость кратчайшим путём зон целевого назначения</a:t>
          </a:r>
        </a:p>
      </dgm:t>
    </dgm:pt>
    <dgm:pt modelId="{8B21F1B5-23E6-4F57-B84C-21593A9FA8DB}" type="parTrans" cxnId="{814CCDAB-AFA0-4694-A5E9-EEB664EF655D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FEAC7142-4BFF-426D-A5CC-6D92566F8B0B}" type="sibTrans" cxnId="{814CCDAB-AFA0-4694-A5E9-EEB664EF655D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4C65055B-A7CB-4569-A47D-FAFCDC35BF7F}">
      <dgm:prSet custT="1"/>
      <dgm:spPr/>
      <dgm:t>
        <a:bodyPr/>
        <a:lstStyle/>
        <a:p>
          <a:pPr marL="0" algn="ctr">
            <a:buFontTx/>
            <a:buNone/>
          </a:pPr>
          <a:r>
            <a:rPr lang="ru-RU" sz="1700" kern="1200" dirty="0">
              <a:latin typeface="Arial" panose="020B0604020202020204" pitchFamily="34" charset="0"/>
              <a:cs typeface="Arial" panose="020B0604020202020204" pitchFamily="34" charset="0"/>
            </a:rPr>
            <a:t>отсутствие средств информирования, соответствующих особенностям </a:t>
          </a:r>
          <a:r>
            <a:rPr lang="ru-RU" sz="17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восприятия</a:t>
          </a:r>
          <a:r>
            <a:rPr lang="ru-RU" sz="1700" kern="1200" dirty="0">
              <a:latin typeface="Arial" panose="020B0604020202020204" pitchFamily="34" charset="0"/>
              <a:cs typeface="Arial" panose="020B0604020202020204" pitchFamily="34" charset="0"/>
            </a:rPr>
            <a:t> различных </a:t>
          </a:r>
          <a:r>
            <a:rPr lang="ru-RU" sz="17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нозологий</a:t>
          </a:r>
        </a:p>
      </dgm:t>
    </dgm:pt>
    <dgm:pt modelId="{B3B382DA-6EB0-4104-A120-B8B2B5DDC71E}" type="parTrans" cxnId="{92A29110-0482-4024-B4FB-E54F375C872A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CDF5C0A4-653C-4442-BC2D-0E0610F84F22}" type="sibTrans" cxnId="{92A29110-0482-4024-B4FB-E54F375C872A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BFB5A36E-609F-4C1F-9CF5-EB4E2B55166C}">
      <dgm:prSet/>
      <dgm:spPr/>
      <dgm:t>
        <a:bodyPr/>
        <a:lstStyle/>
        <a:p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Организационные, </a:t>
          </a:r>
          <a:b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в т.ч. «отношенческие»</a:t>
          </a:r>
        </a:p>
      </dgm:t>
    </dgm:pt>
    <dgm:pt modelId="{A43BBD68-98DD-49A1-BE78-91C7417D1A9D}" type="sibTrans" cxnId="{14FD7276-0D72-4124-BB0C-1EB015FBE110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12C38171-E003-4230-B2C4-47CFE579402C}" type="parTrans" cxnId="{14FD7276-0D72-4124-BB0C-1EB015FBE110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5BDABAB8-606B-422E-9DE4-31BF8C10166D}">
      <dgm:prSet/>
      <dgm:spPr/>
      <dgm:t>
        <a:bodyPr/>
        <a:lstStyle/>
        <a:p>
          <a:pPr marL="0" algn="ctr">
            <a:buFontTx/>
            <a:buNone/>
          </a:pP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отсутствие организационно-распорядительных документов по созданию условий доступности объекта и услуг, недостаточная компетентность персонала по вопросам взаимодействия с инвалидами</a:t>
          </a:r>
        </a:p>
      </dgm:t>
    </dgm:pt>
    <dgm:pt modelId="{B4E19B81-E446-44DE-81E3-658B4852ADE8}" type="parTrans" cxnId="{F0103D9A-81DC-4737-BD7A-89C1BEA22C80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404C49D8-E381-4233-9B9C-598ED5905DD9}" type="sibTrans" cxnId="{F0103D9A-81DC-4737-BD7A-89C1BEA22C80}">
      <dgm:prSet/>
      <dgm:spPr/>
      <dgm:t>
        <a:bodyPr/>
        <a:lstStyle/>
        <a:p>
          <a:endParaRPr lang="ru-RU">
            <a:latin typeface="PP Pangram Sans Narrow"/>
          </a:endParaRPr>
        </a:p>
      </dgm:t>
    </dgm:pt>
    <dgm:pt modelId="{109C96EB-3533-4B86-8AC4-73D05F3DD94B}" type="pres">
      <dgm:prSet presAssocID="{3504CBE7-79DE-468C-A929-02D13F9B6A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5BEAB9-3E62-4D99-B770-6706CEDF9D46}" type="pres">
      <dgm:prSet presAssocID="{6BE77EE0-B4AD-4EA9-8FA9-3DF15D5700C2}" presName="composite" presStyleCnt="0"/>
      <dgm:spPr/>
    </dgm:pt>
    <dgm:pt modelId="{11364BCA-8DD1-4351-A50D-B7486B856427}" type="pres">
      <dgm:prSet presAssocID="{6BE77EE0-B4AD-4EA9-8FA9-3DF15D5700C2}" presName="parTx" presStyleLbl="alignNode1" presStyleIdx="0" presStyleCnt="3" custLinFactNeighborX="-2167" custLinFactNeighborY="34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9D9BC4-4743-4805-B9CF-7367E143A210}" type="pres">
      <dgm:prSet presAssocID="{6BE77EE0-B4AD-4EA9-8FA9-3DF15D5700C2}" presName="desTx" presStyleLbl="alignAccFollowNode1" presStyleIdx="0" presStyleCnt="3" custLinFactNeighborX="-2511" custLinFactNeighborY="-4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A16C03-0E2F-442D-AA98-CDA1349E00C0}" type="pres">
      <dgm:prSet presAssocID="{E1B78D19-1230-4509-953D-9F0B69C8CF23}" presName="space" presStyleCnt="0"/>
      <dgm:spPr/>
    </dgm:pt>
    <dgm:pt modelId="{74608F2E-8044-4D6C-A5D8-923009A96DE1}" type="pres">
      <dgm:prSet presAssocID="{C760535F-96A1-4666-A1C1-0666697EBF2E}" presName="composite" presStyleCnt="0"/>
      <dgm:spPr/>
    </dgm:pt>
    <dgm:pt modelId="{5C4188D6-4176-426A-9EF4-55F5FACAF45D}" type="pres">
      <dgm:prSet presAssocID="{C760535F-96A1-4666-A1C1-0666697EBF2E}" presName="parTx" presStyleLbl="alignNode1" presStyleIdx="1" presStyleCnt="3" custScaleY="119801" custLinFactNeighborX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356387-8726-4FB9-823F-27E29BD96595}" type="pres">
      <dgm:prSet presAssocID="{C760535F-96A1-4666-A1C1-0666697EBF2E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C9585F-1593-4E0C-AACC-557075567423}" type="pres">
      <dgm:prSet presAssocID="{6B72B20A-ED3B-4CCB-B7FB-7E3E074CBC0F}" presName="space" presStyleCnt="0"/>
      <dgm:spPr/>
    </dgm:pt>
    <dgm:pt modelId="{76B3A357-37E8-4A81-BDDC-B85F6CA61816}" type="pres">
      <dgm:prSet presAssocID="{BFB5A36E-609F-4C1F-9CF5-EB4E2B55166C}" presName="composite" presStyleCnt="0"/>
      <dgm:spPr/>
    </dgm:pt>
    <dgm:pt modelId="{A41C221F-26B4-4B09-A25A-5FF76A675D93}" type="pres">
      <dgm:prSet presAssocID="{BFB5A36E-609F-4C1F-9CF5-EB4E2B55166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86AC8E-C06B-4F68-AD74-304B0CF6BE72}" type="pres">
      <dgm:prSet presAssocID="{BFB5A36E-609F-4C1F-9CF5-EB4E2B55166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315551-F838-41AC-926D-EA0D7D5B19A2}" srcId="{3504CBE7-79DE-468C-A929-02D13F9B6A32}" destId="{6BE77EE0-B4AD-4EA9-8FA9-3DF15D5700C2}" srcOrd="0" destOrd="0" parTransId="{D9732F2B-3B68-486E-8382-367265F007DF}" sibTransId="{E1B78D19-1230-4509-953D-9F0B69C8CF23}"/>
    <dgm:cxn modelId="{7314E089-D3EA-42C4-AAA9-DC170686C39A}" type="presOf" srcId="{3504CBE7-79DE-468C-A929-02D13F9B6A32}" destId="{109C96EB-3533-4B86-8AC4-73D05F3DD94B}" srcOrd="0" destOrd="0" presId="urn:microsoft.com/office/officeart/2005/8/layout/hList1"/>
    <dgm:cxn modelId="{14FD7276-0D72-4124-BB0C-1EB015FBE110}" srcId="{3504CBE7-79DE-468C-A929-02D13F9B6A32}" destId="{BFB5A36E-609F-4C1F-9CF5-EB4E2B55166C}" srcOrd="2" destOrd="0" parTransId="{12C38171-E003-4230-B2C4-47CFE579402C}" sibTransId="{A43BBD68-98DD-49A1-BE78-91C7417D1A9D}"/>
    <dgm:cxn modelId="{41B48EE7-77D5-4C2F-A223-5495F49CD00F}" type="presOf" srcId="{6BE77EE0-B4AD-4EA9-8FA9-3DF15D5700C2}" destId="{11364BCA-8DD1-4351-A50D-B7486B856427}" srcOrd="0" destOrd="0" presId="urn:microsoft.com/office/officeart/2005/8/layout/hList1"/>
    <dgm:cxn modelId="{814CCDAB-AFA0-4694-A5E9-EEB664EF655D}" srcId="{6BE77EE0-B4AD-4EA9-8FA9-3DF15D5700C2}" destId="{4E690C43-FB0D-47BD-BF73-97DCE69D1663}" srcOrd="0" destOrd="0" parTransId="{8B21F1B5-23E6-4F57-B84C-21593A9FA8DB}" sibTransId="{FEAC7142-4BFF-426D-A5CC-6D92566F8B0B}"/>
    <dgm:cxn modelId="{3AA896F4-31B0-4827-AC7E-EDFDF2A3095E}" type="presOf" srcId="{C760535F-96A1-4666-A1C1-0666697EBF2E}" destId="{5C4188D6-4176-426A-9EF4-55F5FACAF45D}" srcOrd="0" destOrd="0" presId="urn:microsoft.com/office/officeart/2005/8/layout/hList1"/>
    <dgm:cxn modelId="{02CA9456-718A-4DC6-B493-53F34EE83FBD}" srcId="{3504CBE7-79DE-468C-A929-02D13F9B6A32}" destId="{C760535F-96A1-4666-A1C1-0666697EBF2E}" srcOrd="1" destOrd="0" parTransId="{D1C8564C-6CA5-4FCE-8A83-0CD512AFD868}" sibTransId="{6B72B20A-ED3B-4CCB-B7FB-7E3E074CBC0F}"/>
    <dgm:cxn modelId="{92A29110-0482-4024-B4FB-E54F375C872A}" srcId="{C760535F-96A1-4666-A1C1-0666697EBF2E}" destId="{4C65055B-A7CB-4569-A47D-FAFCDC35BF7F}" srcOrd="0" destOrd="0" parTransId="{B3B382DA-6EB0-4104-A120-B8B2B5DDC71E}" sibTransId="{CDF5C0A4-653C-4442-BC2D-0E0610F84F22}"/>
    <dgm:cxn modelId="{F0103D9A-81DC-4737-BD7A-89C1BEA22C80}" srcId="{BFB5A36E-609F-4C1F-9CF5-EB4E2B55166C}" destId="{5BDABAB8-606B-422E-9DE4-31BF8C10166D}" srcOrd="0" destOrd="0" parTransId="{B4E19B81-E446-44DE-81E3-658B4852ADE8}" sibTransId="{404C49D8-E381-4233-9B9C-598ED5905DD9}"/>
    <dgm:cxn modelId="{F70ED509-5BB6-4110-BCB0-BB4B5F3611A6}" type="presOf" srcId="{4C65055B-A7CB-4569-A47D-FAFCDC35BF7F}" destId="{FD356387-8726-4FB9-823F-27E29BD96595}" srcOrd="0" destOrd="0" presId="urn:microsoft.com/office/officeart/2005/8/layout/hList1"/>
    <dgm:cxn modelId="{8CF1F8A7-AE67-463B-BFD5-BE89B850CC30}" type="presOf" srcId="{BFB5A36E-609F-4C1F-9CF5-EB4E2B55166C}" destId="{A41C221F-26B4-4B09-A25A-5FF76A675D93}" srcOrd="0" destOrd="0" presId="urn:microsoft.com/office/officeart/2005/8/layout/hList1"/>
    <dgm:cxn modelId="{DD550965-7B5F-48FA-9972-1FD03E75D53D}" type="presOf" srcId="{5BDABAB8-606B-422E-9DE4-31BF8C10166D}" destId="{1486AC8E-C06B-4F68-AD74-304B0CF6BE72}" srcOrd="0" destOrd="0" presId="urn:microsoft.com/office/officeart/2005/8/layout/hList1"/>
    <dgm:cxn modelId="{713F28FF-775D-4890-B797-4A34A4FADDAF}" type="presOf" srcId="{4E690C43-FB0D-47BD-BF73-97DCE69D1663}" destId="{809D9BC4-4743-4805-B9CF-7367E143A210}" srcOrd="0" destOrd="0" presId="urn:microsoft.com/office/officeart/2005/8/layout/hList1"/>
    <dgm:cxn modelId="{4A55CC17-B74F-49CE-9EF1-223579144CED}" type="presParOf" srcId="{109C96EB-3533-4B86-8AC4-73D05F3DD94B}" destId="{0E5BEAB9-3E62-4D99-B770-6706CEDF9D46}" srcOrd="0" destOrd="0" presId="urn:microsoft.com/office/officeart/2005/8/layout/hList1"/>
    <dgm:cxn modelId="{774574F7-CBF7-4D75-B721-F7DCF42AF7E9}" type="presParOf" srcId="{0E5BEAB9-3E62-4D99-B770-6706CEDF9D46}" destId="{11364BCA-8DD1-4351-A50D-B7486B856427}" srcOrd="0" destOrd="0" presId="urn:microsoft.com/office/officeart/2005/8/layout/hList1"/>
    <dgm:cxn modelId="{CFEF0DEE-B01A-4283-B2CD-6EB2DEE5E89B}" type="presParOf" srcId="{0E5BEAB9-3E62-4D99-B770-6706CEDF9D46}" destId="{809D9BC4-4743-4805-B9CF-7367E143A210}" srcOrd="1" destOrd="0" presId="urn:microsoft.com/office/officeart/2005/8/layout/hList1"/>
    <dgm:cxn modelId="{D0205A7B-F926-4EB9-8D31-9878C8221E5A}" type="presParOf" srcId="{109C96EB-3533-4B86-8AC4-73D05F3DD94B}" destId="{64A16C03-0E2F-442D-AA98-CDA1349E00C0}" srcOrd="1" destOrd="0" presId="urn:microsoft.com/office/officeart/2005/8/layout/hList1"/>
    <dgm:cxn modelId="{DE3CBDE9-9E21-4A0D-B482-2B96D69CA033}" type="presParOf" srcId="{109C96EB-3533-4B86-8AC4-73D05F3DD94B}" destId="{74608F2E-8044-4D6C-A5D8-923009A96DE1}" srcOrd="2" destOrd="0" presId="urn:microsoft.com/office/officeart/2005/8/layout/hList1"/>
    <dgm:cxn modelId="{EF4BBA0E-154D-4D75-8B2D-1E1DBE20E16D}" type="presParOf" srcId="{74608F2E-8044-4D6C-A5D8-923009A96DE1}" destId="{5C4188D6-4176-426A-9EF4-55F5FACAF45D}" srcOrd="0" destOrd="0" presId="urn:microsoft.com/office/officeart/2005/8/layout/hList1"/>
    <dgm:cxn modelId="{80B07106-33F0-4786-95EA-CB6D677D3A11}" type="presParOf" srcId="{74608F2E-8044-4D6C-A5D8-923009A96DE1}" destId="{FD356387-8726-4FB9-823F-27E29BD96595}" srcOrd="1" destOrd="0" presId="urn:microsoft.com/office/officeart/2005/8/layout/hList1"/>
    <dgm:cxn modelId="{77BE1253-960B-4E3F-9142-586297840B45}" type="presParOf" srcId="{109C96EB-3533-4B86-8AC4-73D05F3DD94B}" destId="{5CC9585F-1593-4E0C-AACC-557075567423}" srcOrd="3" destOrd="0" presId="urn:microsoft.com/office/officeart/2005/8/layout/hList1"/>
    <dgm:cxn modelId="{3DEA80D3-9D65-4552-8AF9-66A75CFCF2CC}" type="presParOf" srcId="{109C96EB-3533-4B86-8AC4-73D05F3DD94B}" destId="{76B3A357-37E8-4A81-BDDC-B85F6CA61816}" srcOrd="4" destOrd="0" presId="urn:microsoft.com/office/officeart/2005/8/layout/hList1"/>
    <dgm:cxn modelId="{24129E02-143D-4D78-9D83-1396434AB515}" type="presParOf" srcId="{76B3A357-37E8-4A81-BDDC-B85F6CA61816}" destId="{A41C221F-26B4-4B09-A25A-5FF76A675D93}" srcOrd="0" destOrd="0" presId="urn:microsoft.com/office/officeart/2005/8/layout/hList1"/>
    <dgm:cxn modelId="{9E20D9BA-6A26-46F9-AEC9-B44179DEAD08}" type="presParOf" srcId="{76B3A357-37E8-4A81-BDDC-B85F6CA61816}" destId="{1486AC8E-C06B-4F68-AD74-304B0CF6BE72}" srcOrd="1" destOrd="0" presId="urn:microsoft.com/office/officeart/2005/8/layout/hLis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04CBE7-79DE-468C-A929-02D13F9B6A32}" type="doc">
      <dgm:prSet loTypeId="urn:microsoft.com/office/officeart/2005/8/layout/hList1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6BE77EE0-B4AD-4EA9-8FA9-3DF15D5700C2}">
      <dgm:prSet custT="1"/>
      <dgm:spPr/>
      <dgm:t>
        <a:bodyPr/>
        <a:lstStyle/>
        <a:p>
          <a:r>
            <a:rPr lang="ru-RU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Архитектурно-планировочные решения </a:t>
          </a:r>
        </a:p>
      </dgm:t>
    </dgm:pt>
    <dgm:pt modelId="{D9732F2B-3B68-486E-8382-367265F007DF}" type="parTrans" cxnId="{88315551-F838-41AC-926D-EA0D7D5B19A2}">
      <dgm:prSet/>
      <dgm:spPr/>
      <dgm:t>
        <a:bodyPr/>
        <a:lstStyle/>
        <a:p>
          <a:endParaRPr lang="ru-RU" sz="1800">
            <a:latin typeface="PP Pangram Sans Narrow"/>
          </a:endParaRPr>
        </a:p>
      </dgm:t>
    </dgm:pt>
    <dgm:pt modelId="{E1B78D19-1230-4509-953D-9F0B69C8CF23}" type="sibTrans" cxnId="{88315551-F838-41AC-926D-EA0D7D5B19A2}">
      <dgm:prSet/>
      <dgm:spPr/>
      <dgm:t>
        <a:bodyPr/>
        <a:lstStyle/>
        <a:p>
          <a:endParaRPr lang="ru-RU" sz="1800">
            <a:latin typeface="PP Pangram Sans Narrow"/>
          </a:endParaRPr>
        </a:p>
      </dgm:t>
    </dgm:pt>
    <dgm:pt modelId="{C760535F-96A1-4666-A1C1-0666697EBF2E}">
      <dgm:prSet custT="1"/>
      <dgm:spPr/>
      <dgm:t>
        <a:bodyPr/>
        <a:lstStyle/>
        <a:p>
          <a:r>
            <a:rPr lang="ru-RU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Применение технических средств для адаптации </a:t>
          </a:r>
        </a:p>
      </dgm:t>
    </dgm:pt>
    <dgm:pt modelId="{D1C8564C-6CA5-4FCE-8A83-0CD512AFD868}" type="parTrans" cxnId="{02CA9456-718A-4DC6-B493-53F34EE83FBD}">
      <dgm:prSet/>
      <dgm:spPr/>
      <dgm:t>
        <a:bodyPr/>
        <a:lstStyle/>
        <a:p>
          <a:endParaRPr lang="ru-RU" sz="1800">
            <a:latin typeface="PP Pangram Sans Narrow"/>
          </a:endParaRPr>
        </a:p>
      </dgm:t>
    </dgm:pt>
    <dgm:pt modelId="{6B72B20A-ED3B-4CCB-B7FB-7E3E074CBC0F}" type="sibTrans" cxnId="{02CA9456-718A-4DC6-B493-53F34EE83FBD}">
      <dgm:prSet/>
      <dgm:spPr/>
      <dgm:t>
        <a:bodyPr/>
        <a:lstStyle/>
        <a:p>
          <a:endParaRPr lang="ru-RU" sz="1800">
            <a:latin typeface="PP Pangram Sans Narrow"/>
          </a:endParaRPr>
        </a:p>
      </dgm:t>
    </dgm:pt>
    <dgm:pt modelId="{4E690C43-FB0D-47BD-BF73-97DCE69D1663}">
      <dgm:prSet custT="1"/>
      <dgm:spPr/>
      <dgm:t>
        <a:bodyPr/>
        <a:lstStyle/>
        <a:p>
          <a:pPr marL="0" algn="ctr">
            <a:buFontTx/>
            <a:buNone/>
          </a:pP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в результате выполнения мероприятий в рамках реконструкции, капитального или текущего ремонта, приспособления</a:t>
          </a:r>
        </a:p>
      </dgm:t>
    </dgm:pt>
    <dgm:pt modelId="{8B21F1B5-23E6-4F57-B84C-21593A9FA8DB}" type="parTrans" cxnId="{814CCDAB-AFA0-4694-A5E9-EEB664EF655D}">
      <dgm:prSet/>
      <dgm:spPr/>
      <dgm:t>
        <a:bodyPr/>
        <a:lstStyle/>
        <a:p>
          <a:endParaRPr lang="ru-RU" sz="1800">
            <a:latin typeface="PP Pangram Sans Narrow"/>
          </a:endParaRPr>
        </a:p>
      </dgm:t>
    </dgm:pt>
    <dgm:pt modelId="{FEAC7142-4BFF-426D-A5CC-6D92566F8B0B}" type="sibTrans" cxnId="{814CCDAB-AFA0-4694-A5E9-EEB664EF655D}">
      <dgm:prSet/>
      <dgm:spPr/>
      <dgm:t>
        <a:bodyPr/>
        <a:lstStyle/>
        <a:p>
          <a:endParaRPr lang="ru-RU" sz="1800">
            <a:latin typeface="PP Pangram Sans Narrow"/>
          </a:endParaRPr>
        </a:p>
      </dgm:t>
    </dgm:pt>
    <dgm:pt modelId="{4C65055B-A7CB-4569-A47D-FAFCDC35BF7F}">
      <dgm:prSet custT="1"/>
      <dgm:spPr/>
      <dgm:t>
        <a:bodyPr/>
        <a:lstStyle/>
        <a:p>
          <a:pPr marL="0" algn="ctr">
            <a:buFontTx/>
            <a:buNone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индивидуального и коллективного пользования, ассистивные (вспомогательные) устройства</a:t>
          </a:r>
          <a:endParaRPr lang="ru-RU" sz="1800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B3B382DA-6EB0-4104-A120-B8B2B5DDC71E}" type="parTrans" cxnId="{92A29110-0482-4024-B4FB-E54F375C872A}">
      <dgm:prSet/>
      <dgm:spPr/>
      <dgm:t>
        <a:bodyPr/>
        <a:lstStyle/>
        <a:p>
          <a:endParaRPr lang="ru-RU" sz="1800">
            <a:latin typeface="PP Pangram Sans Narrow"/>
          </a:endParaRPr>
        </a:p>
      </dgm:t>
    </dgm:pt>
    <dgm:pt modelId="{CDF5C0A4-653C-4442-BC2D-0E0610F84F22}" type="sibTrans" cxnId="{92A29110-0482-4024-B4FB-E54F375C872A}">
      <dgm:prSet/>
      <dgm:spPr/>
      <dgm:t>
        <a:bodyPr/>
        <a:lstStyle/>
        <a:p>
          <a:endParaRPr lang="ru-RU" sz="1800">
            <a:latin typeface="PP Pangram Sans Narrow"/>
          </a:endParaRPr>
        </a:p>
      </dgm:t>
    </dgm:pt>
    <dgm:pt modelId="{BFB5A36E-609F-4C1F-9CF5-EB4E2B55166C}">
      <dgm:prSet custT="1"/>
      <dgm:spPr/>
      <dgm:t>
        <a:bodyPr/>
        <a:lstStyle/>
        <a:p>
          <a:r>
            <a:rPr lang="ru-RU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Помощь персонала </a:t>
          </a:r>
        </a:p>
      </dgm:t>
    </dgm:pt>
    <dgm:pt modelId="{A43BBD68-98DD-49A1-BE78-91C7417D1A9D}" type="sibTrans" cxnId="{14FD7276-0D72-4124-BB0C-1EB015FBE110}">
      <dgm:prSet/>
      <dgm:spPr/>
      <dgm:t>
        <a:bodyPr/>
        <a:lstStyle/>
        <a:p>
          <a:endParaRPr lang="ru-RU" sz="1800">
            <a:latin typeface="PP Pangram Sans Narrow"/>
          </a:endParaRPr>
        </a:p>
      </dgm:t>
    </dgm:pt>
    <dgm:pt modelId="{12C38171-E003-4230-B2C4-47CFE579402C}" type="parTrans" cxnId="{14FD7276-0D72-4124-BB0C-1EB015FBE110}">
      <dgm:prSet/>
      <dgm:spPr/>
      <dgm:t>
        <a:bodyPr/>
        <a:lstStyle/>
        <a:p>
          <a:endParaRPr lang="ru-RU" sz="1800">
            <a:latin typeface="PP Pangram Sans Narrow"/>
          </a:endParaRPr>
        </a:p>
      </dgm:t>
    </dgm:pt>
    <dgm:pt modelId="{5BDABAB8-606B-422E-9DE4-31BF8C10166D}">
      <dgm:prSet custT="1"/>
      <dgm:spPr/>
      <dgm:t>
        <a:bodyPr/>
        <a:lstStyle/>
        <a:p>
          <a:pPr marL="0" algn="ctr">
            <a:buFontTx/>
            <a:buNone/>
          </a:pP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сопровождение, преодоление барьеров, иная необходимая помощь</a:t>
          </a:r>
        </a:p>
      </dgm:t>
    </dgm:pt>
    <dgm:pt modelId="{B4E19B81-E446-44DE-81E3-658B4852ADE8}" type="parTrans" cxnId="{F0103D9A-81DC-4737-BD7A-89C1BEA22C80}">
      <dgm:prSet/>
      <dgm:spPr/>
      <dgm:t>
        <a:bodyPr/>
        <a:lstStyle/>
        <a:p>
          <a:endParaRPr lang="ru-RU" sz="1800">
            <a:latin typeface="PP Pangram Sans Narrow"/>
          </a:endParaRPr>
        </a:p>
      </dgm:t>
    </dgm:pt>
    <dgm:pt modelId="{404C49D8-E381-4233-9B9C-598ED5905DD9}" type="sibTrans" cxnId="{F0103D9A-81DC-4737-BD7A-89C1BEA22C80}">
      <dgm:prSet/>
      <dgm:spPr/>
      <dgm:t>
        <a:bodyPr/>
        <a:lstStyle/>
        <a:p>
          <a:endParaRPr lang="ru-RU" sz="1800">
            <a:latin typeface="PP Pangram Sans Narrow"/>
          </a:endParaRPr>
        </a:p>
      </dgm:t>
    </dgm:pt>
    <dgm:pt modelId="{0D930FEC-9008-45AA-82AD-F552A99C5F83}">
      <dgm:prSet custT="1"/>
      <dgm:spPr/>
      <dgm:t>
        <a:bodyPr/>
        <a:lstStyle/>
        <a:p>
          <a:pPr marL="0" algn="ctr">
            <a:buFontTx/>
            <a:buNone/>
          </a:pP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292D95-851B-4E99-BD6A-ADC4AD4781CE}" type="parTrans" cxnId="{61A9B5B7-C248-4317-B612-36F3A5D915F6}">
      <dgm:prSet/>
      <dgm:spPr/>
      <dgm:t>
        <a:bodyPr/>
        <a:lstStyle/>
        <a:p>
          <a:endParaRPr lang="ru-RU"/>
        </a:p>
      </dgm:t>
    </dgm:pt>
    <dgm:pt modelId="{32ADAF7E-5D2F-4516-A39C-B4C872742EDC}" type="sibTrans" cxnId="{61A9B5B7-C248-4317-B612-36F3A5D915F6}">
      <dgm:prSet/>
      <dgm:spPr/>
      <dgm:t>
        <a:bodyPr/>
        <a:lstStyle/>
        <a:p>
          <a:endParaRPr lang="ru-RU"/>
        </a:p>
      </dgm:t>
    </dgm:pt>
    <dgm:pt modelId="{F723ABBE-E5CB-4B09-8D01-BA5C55F5B40C}">
      <dgm:prSet custT="1"/>
      <dgm:spPr/>
      <dgm:t>
        <a:bodyPr/>
        <a:lstStyle/>
        <a:p>
          <a:pPr marL="0" algn="ctr">
            <a:buFontTx/>
            <a:buNone/>
          </a:pP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EF594F-D25E-4AF6-9EA4-FEF80F90227D}" type="parTrans" cxnId="{6D2E4ADE-64E8-466E-A607-D3E07AFA835D}">
      <dgm:prSet/>
      <dgm:spPr/>
      <dgm:t>
        <a:bodyPr/>
        <a:lstStyle/>
        <a:p>
          <a:endParaRPr lang="ru-RU"/>
        </a:p>
      </dgm:t>
    </dgm:pt>
    <dgm:pt modelId="{2C02B93A-DFBC-47D5-A206-AA2940B0FDE7}" type="sibTrans" cxnId="{6D2E4ADE-64E8-466E-A607-D3E07AFA835D}">
      <dgm:prSet/>
      <dgm:spPr/>
      <dgm:t>
        <a:bodyPr/>
        <a:lstStyle/>
        <a:p>
          <a:endParaRPr lang="ru-RU"/>
        </a:p>
      </dgm:t>
    </dgm:pt>
    <dgm:pt modelId="{668B8FA6-8B54-4823-8ACC-B7D13BDAA7A7}">
      <dgm:prSet custT="1"/>
      <dgm:spPr/>
      <dgm:t>
        <a:bodyPr/>
        <a:lstStyle/>
        <a:p>
          <a:pPr marL="0" algn="ctr">
            <a:buFontTx/>
            <a:buNone/>
          </a:pPr>
          <a:endParaRPr lang="ru-RU" sz="1800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F90F7B77-6F95-441A-AF14-1C17D72617A4}" type="parTrans" cxnId="{8F439676-8C36-4C89-BF7E-44E8D0CFC1FA}">
      <dgm:prSet/>
      <dgm:spPr/>
      <dgm:t>
        <a:bodyPr/>
        <a:lstStyle/>
        <a:p>
          <a:endParaRPr lang="ru-RU"/>
        </a:p>
      </dgm:t>
    </dgm:pt>
    <dgm:pt modelId="{48486B31-0456-4DC5-B56E-D7107FF77107}" type="sibTrans" cxnId="{8F439676-8C36-4C89-BF7E-44E8D0CFC1FA}">
      <dgm:prSet/>
      <dgm:spPr/>
      <dgm:t>
        <a:bodyPr/>
        <a:lstStyle/>
        <a:p>
          <a:endParaRPr lang="ru-RU"/>
        </a:p>
      </dgm:t>
    </dgm:pt>
    <dgm:pt modelId="{039ECCE4-7D8F-4BA9-91C6-899E7FC98F2C}">
      <dgm:prSet custT="1"/>
      <dgm:spPr/>
      <dgm:t>
        <a:bodyPr/>
        <a:lstStyle/>
        <a:p>
          <a:pPr marL="0" algn="ctr">
            <a:buFontTx/>
            <a:buNone/>
          </a:pPr>
          <a:endParaRPr lang="ru-RU" sz="1800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14D2B6C9-564A-4026-ABF6-083FB19D7AA0}" type="parTrans" cxnId="{2FF9225F-905A-4D16-8F80-62614388FAFF}">
      <dgm:prSet/>
      <dgm:spPr/>
      <dgm:t>
        <a:bodyPr/>
        <a:lstStyle/>
        <a:p>
          <a:endParaRPr lang="ru-RU"/>
        </a:p>
      </dgm:t>
    </dgm:pt>
    <dgm:pt modelId="{34D6CF46-9706-4107-BB70-3989CE6C50F5}" type="sibTrans" cxnId="{2FF9225F-905A-4D16-8F80-62614388FAFF}">
      <dgm:prSet/>
      <dgm:spPr/>
      <dgm:t>
        <a:bodyPr/>
        <a:lstStyle/>
        <a:p>
          <a:endParaRPr lang="ru-RU"/>
        </a:p>
      </dgm:t>
    </dgm:pt>
    <dgm:pt modelId="{64C031DE-918C-41D2-AA2C-9BA80215B1FC}">
      <dgm:prSet custT="1"/>
      <dgm:spPr/>
      <dgm:t>
        <a:bodyPr/>
        <a:lstStyle/>
        <a:p>
          <a:pPr marL="0" algn="ctr">
            <a:buFontTx/>
            <a:buNone/>
          </a:pP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1A1F11-B874-4675-B80B-360C4C7BEFE7}" type="parTrans" cxnId="{2ACED8E5-C1EB-46CC-8035-71B28A01466D}">
      <dgm:prSet/>
      <dgm:spPr/>
      <dgm:t>
        <a:bodyPr/>
        <a:lstStyle/>
        <a:p>
          <a:endParaRPr lang="ru-RU"/>
        </a:p>
      </dgm:t>
    </dgm:pt>
    <dgm:pt modelId="{370B81B8-2593-479F-873D-3EA73B45A961}" type="sibTrans" cxnId="{2ACED8E5-C1EB-46CC-8035-71B28A01466D}">
      <dgm:prSet/>
      <dgm:spPr/>
      <dgm:t>
        <a:bodyPr/>
        <a:lstStyle/>
        <a:p>
          <a:endParaRPr lang="ru-RU"/>
        </a:p>
      </dgm:t>
    </dgm:pt>
    <dgm:pt modelId="{2F2F3184-67DC-4A93-8315-0B63B7997055}">
      <dgm:prSet custT="1"/>
      <dgm:spPr/>
      <dgm:t>
        <a:bodyPr/>
        <a:lstStyle/>
        <a:p>
          <a:pPr marL="0" algn="ctr">
            <a:buFontTx/>
            <a:buNone/>
          </a:pP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4B4F60-03AD-491B-A448-19A6A628D9F2}" type="parTrans" cxnId="{958848FD-D3BA-42BE-AD99-27358CC2A233}">
      <dgm:prSet/>
      <dgm:spPr/>
      <dgm:t>
        <a:bodyPr/>
        <a:lstStyle/>
        <a:p>
          <a:endParaRPr lang="ru-RU"/>
        </a:p>
      </dgm:t>
    </dgm:pt>
    <dgm:pt modelId="{5E10AB75-F18E-4AF8-AAA0-2DA046094C51}" type="sibTrans" cxnId="{958848FD-D3BA-42BE-AD99-27358CC2A233}">
      <dgm:prSet/>
      <dgm:spPr/>
      <dgm:t>
        <a:bodyPr/>
        <a:lstStyle/>
        <a:p>
          <a:endParaRPr lang="ru-RU"/>
        </a:p>
      </dgm:t>
    </dgm:pt>
    <dgm:pt modelId="{109C96EB-3533-4B86-8AC4-73D05F3DD94B}" type="pres">
      <dgm:prSet presAssocID="{3504CBE7-79DE-468C-A929-02D13F9B6A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5BEAB9-3E62-4D99-B770-6706CEDF9D46}" type="pres">
      <dgm:prSet presAssocID="{6BE77EE0-B4AD-4EA9-8FA9-3DF15D5700C2}" presName="composite" presStyleCnt="0"/>
      <dgm:spPr/>
    </dgm:pt>
    <dgm:pt modelId="{11364BCA-8DD1-4351-A50D-B7486B856427}" type="pres">
      <dgm:prSet presAssocID="{6BE77EE0-B4AD-4EA9-8FA9-3DF15D5700C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9D9BC4-4743-4805-B9CF-7367E143A210}" type="pres">
      <dgm:prSet presAssocID="{6BE77EE0-B4AD-4EA9-8FA9-3DF15D5700C2}" presName="desTx" presStyleLbl="alignAccFollowNode1" presStyleIdx="0" presStyleCnt="3" custLinFactNeighborX="2476" custLinFactNeighborY="45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A16C03-0E2F-442D-AA98-CDA1349E00C0}" type="pres">
      <dgm:prSet presAssocID="{E1B78D19-1230-4509-953D-9F0B69C8CF23}" presName="space" presStyleCnt="0"/>
      <dgm:spPr/>
    </dgm:pt>
    <dgm:pt modelId="{74608F2E-8044-4D6C-A5D8-923009A96DE1}" type="pres">
      <dgm:prSet presAssocID="{C760535F-96A1-4666-A1C1-0666697EBF2E}" presName="composite" presStyleCnt="0"/>
      <dgm:spPr/>
    </dgm:pt>
    <dgm:pt modelId="{5C4188D6-4176-426A-9EF4-55F5FACAF45D}" type="pres">
      <dgm:prSet presAssocID="{C760535F-96A1-4666-A1C1-0666697EBF2E}" presName="parTx" presStyleLbl="alignNode1" presStyleIdx="1" presStyleCnt="3" custLinFactNeighborX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356387-8726-4FB9-823F-27E29BD96595}" type="pres">
      <dgm:prSet presAssocID="{C760535F-96A1-4666-A1C1-0666697EBF2E}" presName="desTx" presStyleLbl="alignAccFollowNode1" presStyleIdx="1" presStyleCnt="3" custScaleX="100902" custScaleY="100000" custLinFactNeighborX="0" custLinFactNeighborY="45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C9585F-1593-4E0C-AACC-557075567423}" type="pres">
      <dgm:prSet presAssocID="{6B72B20A-ED3B-4CCB-B7FB-7E3E074CBC0F}" presName="space" presStyleCnt="0"/>
      <dgm:spPr/>
    </dgm:pt>
    <dgm:pt modelId="{76B3A357-37E8-4A81-BDDC-B85F6CA61816}" type="pres">
      <dgm:prSet presAssocID="{BFB5A36E-609F-4C1F-9CF5-EB4E2B55166C}" presName="composite" presStyleCnt="0"/>
      <dgm:spPr/>
    </dgm:pt>
    <dgm:pt modelId="{A41C221F-26B4-4B09-A25A-5FF76A675D93}" type="pres">
      <dgm:prSet presAssocID="{BFB5A36E-609F-4C1F-9CF5-EB4E2B55166C}" presName="parTx" presStyleLbl="alignNode1" presStyleIdx="2" presStyleCnt="3" custScaleX="94707" custScaleY="100000" custLinFactNeighborX="2170" custLinFactNeighborY="-363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86AC8E-C06B-4F68-AD74-304B0CF6BE72}" type="pres">
      <dgm:prSet presAssocID="{BFB5A36E-609F-4C1F-9CF5-EB4E2B55166C}" presName="desTx" presStyleLbl="alignAccFollowNode1" presStyleIdx="2" presStyleCnt="3" custScaleY="100000" custLinFactNeighborX="-723" custLinFactNeighborY="55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63C25C-131F-4865-9849-C4D5A54F7E4B}" type="presOf" srcId="{F723ABBE-E5CB-4B09-8D01-BA5C55F5B40C}" destId="{1486AC8E-C06B-4F68-AD74-304B0CF6BE72}" srcOrd="0" destOrd="1" presId="urn:microsoft.com/office/officeart/2005/8/layout/hList1"/>
    <dgm:cxn modelId="{2FF9225F-905A-4D16-8F80-62614388FAFF}" srcId="{C760535F-96A1-4666-A1C1-0666697EBF2E}" destId="{039ECCE4-7D8F-4BA9-91C6-899E7FC98F2C}" srcOrd="1" destOrd="0" parTransId="{14D2B6C9-564A-4026-ABF6-083FB19D7AA0}" sibTransId="{34D6CF46-9706-4107-BB70-3989CE6C50F5}"/>
    <dgm:cxn modelId="{88315551-F838-41AC-926D-EA0D7D5B19A2}" srcId="{3504CBE7-79DE-468C-A929-02D13F9B6A32}" destId="{6BE77EE0-B4AD-4EA9-8FA9-3DF15D5700C2}" srcOrd="0" destOrd="0" parTransId="{D9732F2B-3B68-486E-8382-367265F007DF}" sibTransId="{E1B78D19-1230-4509-953D-9F0B69C8CF23}"/>
    <dgm:cxn modelId="{3FC20861-A3EC-49FE-8432-F2320325D9D6}" type="presOf" srcId="{0D930FEC-9008-45AA-82AD-F552A99C5F83}" destId="{1486AC8E-C06B-4F68-AD74-304B0CF6BE72}" srcOrd="0" destOrd="0" presId="urn:microsoft.com/office/officeart/2005/8/layout/hList1"/>
    <dgm:cxn modelId="{35A35D61-05F3-46C0-8AA9-8E70643C841E}" type="presOf" srcId="{668B8FA6-8B54-4823-8ACC-B7D13BDAA7A7}" destId="{FD356387-8726-4FB9-823F-27E29BD96595}" srcOrd="0" destOrd="0" presId="urn:microsoft.com/office/officeart/2005/8/layout/hList1"/>
    <dgm:cxn modelId="{14FD7276-0D72-4124-BB0C-1EB015FBE110}" srcId="{3504CBE7-79DE-468C-A929-02D13F9B6A32}" destId="{BFB5A36E-609F-4C1F-9CF5-EB4E2B55166C}" srcOrd="2" destOrd="0" parTransId="{12C38171-E003-4230-B2C4-47CFE579402C}" sibTransId="{A43BBD68-98DD-49A1-BE78-91C7417D1A9D}"/>
    <dgm:cxn modelId="{CA74D32A-D164-4ACF-B033-FA26D10B3285}" type="presOf" srcId="{2F2F3184-67DC-4A93-8315-0B63B7997055}" destId="{809D9BC4-4743-4805-B9CF-7367E143A210}" srcOrd="0" destOrd="1" presId="urn:microsoft.com/office/officeart/2005/8/layout/hList1"/>
    <dgm:cxn modelId="{4796ECC7-3CFB-4E8A-AD8C-5ED9CDB40F74}" type="presOf" srcId="{3504CBE7-79DE-468C-A929-02D13F9B6A32}" destId="{109C96EB-3533-4B86-8AC4-73D05F3DD94B}" srcOrd="0" destOrd="0" presId="urn:microsoft.com/office/officeart/2005/8/layout/hList1"/>
    <dgm:cxn modelId="{8F439676-8C36-4C89-BF7E-44E8D0CFC1FA}" srcId="{C760535F-96A1-4666-A1C1-0666697EBF2E}" destId="{668B8FA6-8B54-4823-8ACC-B7D13BDAA7A7}" srcOrd="0" destOrd="0" parTransId="{F90F7B77-6F95-441A-AF14-1C17D72617A4}" sibTransId="{48486B31-0456-4DC5-B56E-D7107FF77107}"/>
    <dgm:cxn modelId="{958848FD-D3BA-42BE-AD99-27358CC2A233}" srcId="{6BE77EE0-B4AD-4EA9-8FA9-3DF15D5700C2}" destId="{2F2F3184-67DC-4A93-8315-0B63B7997055}" srcOrd="1" destOrd="0" parTransId="{A54B4F60-03AD-491B-A448-19A6A628D9F2}" sibTransId="{5E10AB75-F18E-4AF8-AAA0-2DA046094C51}"/>
    <dgm:cxn modelId="{C3CCA799-6597-4771-99C1-B5E6782FADF5}" type="presOf" srcId="{039ECCE4-7D8F-4BA9-91C6-899E7FC98F2C}" destId="{FD356387-8726-4FB9-823F-27E29BD96595}" srcOrd="0" destOrd="1" presId="urn:microsoft.com/office/officeart/2005/8/layout/hList1"/>
    <dgm:cxn modelId="{814CCDAB-AFA0-4694-A5E9-EEB664EF655D}" srcId="{6BE77EE0-B4AD-4EA9-8FA9-3DF15D5700C2}" destId="{4E690C43-FB0D-47BD-BF73-97DCE69D1663}" srcOrd="2" destOrd="0" parTransId="{8B21F1B5-23E6-4F57-B84C-21593A9FA8DB}" sibTransId="{FEAC7142-4BFF-426D-A5CC-6D92566F8B0B}"/>
    <dgm:cxn modelId="{61A9B5B7-C248-4317-B612-36F3A5D915F6}" srcId="{BFB5A36E-609F-4C1F-9CF5-EB4E2B55166C}" destId="{0D930FEC-9008-45AA-82AD-F552A99C5F83}" srcOrd="0" destOrd="0" parTransId="{58292D95-851B-4E99-BD6A-ADC4AD4781CE}" sibTransId="{32ADAF7E-5D2F-4516-A39C-B4C872742EDC}"/>
    <dgm:cxn modelId="{92A29110-0482-4024-B4FB-E54F375C872A}" srcId="{C760535F-96A1-4666-A1C1-0666697EBF2E}" destId="{4C65055B-A7CB-4569-A47D-FAFCDC35BF7F}" srcOrd="2" destOrd="0" parTransId="{B3B382DA-6EB0-4104-A120-B8B2B5DDC71E}" sibTransId="{CDF5C0A4-653C-4442-BC2D-0E0610F84F22}"/>
    <dgm:cxn modelId="{5C036380-812F-4764-9064-25420A0A5C37}" type="presOf" srcId="{6BE77EE0-B4AD-4EA9-8FA9-3DF15D5700C2}" destId="{11364BCA-8DD1-4351-A50D-B7486B856427}" srcOrd="0" destOrd="0" presId="urn:microsoft.com/office/officeart/2005/8/layout/hList1"/>
    <dgm:cxn modelId="{02CA9456-718A-4DC6-B493-53F34EE83FBD}" srcId="{3504CBE7-79DE-468C-A929-02D13F9B6A32}" destId="{C760535F-96A1-4666-A1C1-0666697EBF2E}" srcOrd="1" destOrd="0" parTransId="{D1C8564C-6CA5-4FCE-8A83-0CD512AFD868}" sibTransId="{6B72B20A-ED3B-4CCB-B7FB-7E3E074CBC0F}"/>
    <dgm:cxn modelId="{A41B14C1-1101-42D0-BAEB-2EB9A6DC33AD}" type="presOf" srcId="{4E690C43-FB0D-47BD-BF73-97DCE69D1663}" destId="{809D9BC4-4743-4805-B9CF-7367E143A210}" srcOrd="0" destOrd="2" presId="urn:microsoft.com/office/officeart/2005/8/layout/hList1"/>
    <dgm:cxn modelId="{F0103D9A-81DC-4737-BD7A-89C1BEA22C80}" srcId="{BFB5A36E-609F-4C1F-9CF5-EB4E2B55166C}" destId="{5BDABAB8-606B-422E-9DE4-31BF8C10166D}" srcOrd="2" destOrd="0" parTransId="{B4E19B81-E446-44DE-81E3-658B4852ADE8}" sibTransId="{404C49D8-E381-4233-9B9C-598ED5905DD9}"/>
    <dgm:cxn modelId="{2ACED8E5-C1EB-46CC-8035-71B28A01466D}" srcId="{6BE77EE0-B4AD-4EA9-8FA9-3DF15D5700C2}" destId="{64C031DE-918C-41D2-AA2C-9BA80215B1FC}" srcOrd="0" destOrd="0" parTransId="{B51A1F11-B874-4675-B80B-360C4C7BEFE7}" sibTransId="{370B81B8-2593-479F-873D-3EA73B45A961}"/>
    <dgm:cxn modelId="{6D2E4ADE-64E8-466E-A607-D3E07AFA835D}" srcId="{BFB5A36E-609F-4C1F-9CF5-EB4E2B55166C}" destId="{F723ABBE-E5CB-4B09-8D01-BA5C55F5B40C}" srcOrd="1" destOrd="0" parTransId="{55EF594F-D25E-4AF6-9EA4-FEF80F90227D}" sibTransId="{2C02B93A-DFBC-47D5-A206-AA2940B0FDE7}"/>
    <dgm:cxn modelId="{4E5F0776-35CE-4EDB-8D97-9EE85D07C3DE}" type="presOf" srcId="{64C031DE-918C-41D2-AA2C-9BA80215B1FC}" destId="{809D9BC4-4743-4805-B9CF-7367E143A210}" srcOrd="0" destOrd="0" presId="urn:microsoft.com/office/officeart/2005/8/layout/hList1"/>
    <dgm:cxn modelId="{343F5AA3-F887-4BC5-8A16-F0390F1CFC81}" type="presOf" srcId="{5BDABAB8-606B-422E-9DE4-31BF8C10166D}" destId="{1486AC8E-C06B-4F68-AD74-304B0CF6BE72}" srcOrd="0" destOrd="2" presId="urn:microsoft.com/office/officeart/2005/8/layout/hList1"/>
    <dgm:cxn modelId="{08AE6856-E966-4EDE-A7C4-80218C811709}" type="presOf" srcId="{C760535F-96A1-4666-A1C1-0666697EBF2E}" destId="{5C4188D6-4176-426A-9EF4-55F5FACAF45D}" srcOrd="0" destOrd="0" presId="urn:microsoft.com/office/officeart/2005/8/layout/hList1"/>
    <dgm:cxn modelId="{B60E22AE-F126-441F-B263-DDA859C6AAEB}" type="presOf" srcId="{4C65055B-A7CB-4569-A47D-FAFCDC35BF7F}" destId="{FD356387-8726-4FB9-823F-27E29BD96595}" srcOrd="0" destOrd="2" presId="urn:microsoft.com/office/officeart/2005/8/layout/hList1"/>
    <dgm:cxn modelId="{8C08E01E-4A40-431E-834D-59AA4A5AB20D}" type="presOf" srcId="{BFB5A36E-609F-4C1F-9CF5-EB4E2B55166C}" destId="{A41C221F-26B4-4B09-A25A-5FF76A675D93}" srcOrd="0" destOrd="0" presId="urn:microsoft.com/office/officeart/2005/8/layout/hList1"/>
    <dgm:cxn modelId="{98AE975A-CBE6-4B08-80F3-AB22C089AAFF}" type="presParOf" srcId="{109C96EB-3533-4B86-8AC4-73D05F3DD94B}" destId="{0E5BEAB9-3E62-4D99-B770-6706CEDF9D46}" srcOrd="0" destOrd="0" presId="urn:microsoft.com/office/officeart/2005/8/layout/hList1"/>
    <dgm:cxn modelId="{3EDE1FE6-E613-4C4C-96C8-8B0160217B94}" type="presParOf" srcId="{0E5BEAB9-3E62-4D99-B770-6706CEDF9D46}" destId="{11364BCA-8DD1-4351-A50D-B7486B856427}" srcOrd="0" destOrd="0" presId="urn:microsoft.com/office/officeart/2005/8/layout/hList1"/>
    <dgm:cxn modelId="{92069BC0-6B72-4642-AD44-E14B1341009A}" type="presParOf" srcId="{0E5BEAB9-3E62-4D99-B770-6706CEDF9D46}" destId="{809D9BC4-4743-4805-B9CF-7367E143A210}" srcOrd="1" destOrd="0" presId="urn:microsoft.com/office/officeart/2005/8/layout/hList1"/>
    <dgm:cxn modelId="{1F8EBD8A-4CB2-4104-806B-D2B5A7F44544}" type="presParOf" srcId="{109C96EB-3533-4B86-8AC4-73D05F3DD94B}" destId="{64A16C03-0E2F-442D-AA98-CDA1349E00C0}" srcOrd="1" destOrd="0" presId="urn:microsoft.com/office/officeart/2005/8/layout/hList1"/>
    <dgm:cxn modelId="{E745133D-0C55-4C6E-9898-3E4C5D816CE7}" type="presParOf" srcId="{109C96EB-3533-4B86-8AC4-73D05F3DD94B}" destId="{74608F2E-8044-4D6C-A5D8-923009A96DE1}" srcOrd="2" destOrd="0" presId="urn:microsoft.com/office/officeart/2005/8/layout/hList1"/>
    <dgm:cxn modelId="{17B208DE-CD36-467B-B56B-FB794605ED2E}" type="presParOf" srcId="{74608F2E-8044-4D6C-A5D8-923009A96DE1}" destId="{5C4188D6-4176-426A-9EF4-55F5FACAF45D}" srcOrd="0" destOrd="0" presId="urn:microsoft.com/office/officeart/2005/8/layout/hList1"/>
    <dgm:cxn modelId="{EAB29050-09EE-4149-9721-C2B9D67FE117}" type="presParOf" srcId="{74608F2E-8044-4D6C-A5D8-923009A96DE1}" destId="{FD356387-8726-4FB9-823F-27E29BD96595}" srcOrd="1" destOrd="0" presId="urn:microsoft.com/office/officeart/2005/8/layout/hList1"/>
    <dgm:cxn modelId="{921DE425-18A1-4C82-909A-5DBA46A4CD61}" type="presParOf" srcId="{109C96EB-3533-4B86-8AC4-73D05F3DD94B}" destId="{5CC9585F-1593-4E0C-AACC-557075567423}" srcOrd="3" destOrd="0" presId="urn:microsoft.com/office/officeart/2005/8/layout/hList1"/>
    <dgm:cxn modelId="{E46490AC-0D25-499D-B18F-5B55CE0B009F}" type="presParOf" srcId="{109C96EB-3533-4B86-8AC4-73D05F3DD94B}" destId="{76B3A357-37E8-4A81-BDDC-B85F6CA61816}" srcOrd="4" destOrd="0" presId="urn:microsoft.com/office/officeart/2005/8/layout/hList1"/>
    <dgm:cxn modelId="{A2DDE679-3849-4564-BC84-597BC4346DF9}" type="presParOf" srcId="{76B3A357-37E8-4A81-BDDC-B85F6CA61816}" destId="{A41C221F-26B4-4B09-A25A-5FF76A675D93}" srcOrd="0" destOrd="0" presId="urn:microsoft.com/office/officeart/2005/8/layout/hList1"/>
    <dgm:cxn modelId="{9A2B94A5-9068-4A18-B295-E5FF3636176C}" type="presParOf" srcId="{76B3A357-37E8-4A81-BDDC-B85F6CA61816}" destId="{1486AC8E-C06B-4F68-AD74-304B0CF6BE72}" srcOrd="1" destOrd="0" presId="urn:microsoft.com/office/officeart/2005/8/layout/hList1"/>
  </dgm:cxnLst>
  <dgm:bg>
    <a:solidFill>
      <a:schemeClr val="accent3"/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364BCA-8DD1-4351-A50D-B7486B856427}">
      <dsp:nvSpPr>
        <dsp:cNvPr id="0" name=""/>
        <dsp:cNvSpPr/>
      </dsp:nvSpPr>
      <dsp:spPr>
        <a:xfrm>
          <a:off x="0" y="278010"/>
          <a:ext cx="2752997" cy="59699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>
              <a:latin typeface="Arial" panose="020B0604020202020204" pitchFamily="34" charset="0"/>
              <a:cs typeface="Arial" panose="020B0604020202020204" pitchFamily="34" charset="0"/>
            </a:rPr>
            <a:t>Физические</a:t>
          </a:r>
        </a:p>
      </dsp:txBody>
      <dsp:txXfrm>
        <a:off x="0" y="278010"/>
        <a:ext cx="2752997" cy="596997"/>
      </dsp:txXfrm>
    </dsp:sp>
    <dsp:sp modelId="{809D9BC4-4743-4805-B9CF-7367E143A210}">
      <dsp:nvSpPr>
        <dsp:cNvPr id="0" name=""/>
        <dsp:cNvSpPr/>
      </dsp:nvSpPr>
      <dsp:spPr>
        <a:xfrm>
          <a:off x="0" y="842495"/>
          <a:ext cx="2752997" cy="2705111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0" lvl="1" indent="-171450" algn="ctr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ru-RU" sz="1700" kern="1200" dirty="0">
              <a:latin typeface="Arial" panose="020B0604020202020204" pitchFamily="34" charset="0"/>
              <a:cs typeface="Arial" panose="020B0604020202020204" pitchFamily="34" charset="0"/>
            </a:rPr>
            <a:t>не обеспечен беспрепятственный доступ </a:t>
          </a:r>
          <a:br>
            <a:rPr lang="ru-RU" sz="17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700" kern="1200" dirty="0">
              <a:latin typeface="Arial" panose="020B0604020202020204" pitchFamily="34" charset="0"/>
              <a:cs typeface="Arial" panose="020B0604020202020204" pitchFamily="34" charset="0"/>
            </a:rPr>
            <a:t>к объектам и услугам внутри зданий и на прилегающей территории, а также досягаемость кратчайшим путём зон целевого назначения</a:t>
          </a:r>
        </a:p>
      </dsp:txBody>
      <dsp:txXfrm>
        <a:off x="0" y="842495"/>
        <a:ext cx="2752997" cy="2705111"/>
      </dsp:txXfrm>
    </dsp:sp>
    <dsp:sp modelId="{5C4188D6-4176-426A-9EF4-55F5FACAF45D}">
      <dsp:nvSpPr>
        <dsp:cNvPr id="0" name=""/>
        <dsp:cNvSpPr/>
      </dsp:nvSpPr>
      <dsp:spPr>
        <a:xfrm>
          <a:off x="3141241" y="227604"/>
          <a:ext cx="2752997" cy="71520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>
              <a:latin typeface="Arial" panose="020B0604020202020204" pitchFamily="34" charset="0"/>
              <a:cs typeface="Arial" panose="020B0604020202020204" pitchFamily="34" charset="0"/>
            </a:rPr>
            <a:t>Информационные</a:t>
          </a:r>
        </a:p>
      </dsp:txBody>
      <dsp:txXfrm>
        <a:off x="3141241" y="227604"/>
        <a:ext cx="2752997" cy="715209"/>
      </dsp:txXfrm>
    </dsp:sp>
    <dsp:sp modelId="{FD356387-8726-4FB9-823F-27E29BD96595}">
      <dsp:nvSpPr>
        <dsp:cNvPr id="0" name=""/>
        <dsp:cNvSpPr/>
      </dsp:nvSpPr>
      <dsp:spPr>
        <a:xfrm>
          <a:off x="3141241" y="883707"/>
          <a:ext cx="2752997" cy="2705111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0" lvl="1" indent="-171450" algn="ctr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ru-RU" sz="1700" kern="1200" dirty="0">
              <a:latin typeface="Arial" panose="020B0604020202020204" pitchFamily="34" charset="0"/>
              <a:cs typeface="Arial" panose="020B0604020202020204" pitchFamily="34" charset="0"/>
            </a:rPr>
            <a:t>отсутствие средств информирования, соответствующих особенностям </a:t>
          </a:r>
          <a:r>
            <a:rPr lang="ru-RU" sz="17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восприятия</a:t>
          </a:r>
          <a:r>
            <a:rPr lang="ru-RU" sz="1700" kern="1200" dirty="0">
              <a:latin typeface="Arial" panose="020B0604020202020204" pitchFamily="34" charset="0"/>
              <a:cs typeface="Arial" panose="020B0604020202020204" pitchFamily="34" charset="0"/>
            </a:rPr>
            <a:t> различных </a:t>
          </a:r>
          <a:r>
            <a:rPr lang="ru-RU" sz="17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нозологий</a:t>
          </a:r>
        </a:p>
      </dsp:txBody>
      <dsp:txXfrm>
        <a:off x="3141241" y="883707"/>
        <a:ext cx="2752997" cy="2705111"/>
      </dsp:txXfrm>
    </dsp:sp>
    <dsp:sp modelId="{A41C221F-26B4-4B09-A25A-5FF76A675D93}">
      <dsp:nvSpPr>
        <dsp:cNvPr id="0" name=""/>
        <dsp:cNvSpPr/>
      </dsp:nvSpPr>
      <dsp:spPr>
        <a:xfrm>
          <a:off x="6279658" y="257157"/>
          <a:ext cx="2752997" cy="59699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>
              <a:latin typeface="Arial" panose="020B0604020202020204" pitchFamily="34" charset="0"/>
              <a:cs typeface="Arial" panose="020B0604020202020204" pitchFamily="34" charset="0"/>
            </a:rPr>
            <a:t>Организационные, </a:t>
          </a:r>
          <a:br>
            <a:rPr lang="ru-RU" sz="17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700" b="1" kern="1200" dirty="0">
              <a:latin typeface="Arial" panose="020B0604020202020204" pitchFamily="34" charset="0"/>
              <a:cs typeface="Arial" panose="020B0604020202020204" pitchFamily="34" charset="0"/>
            </a:rPr>
            <a:t>в т.ч. «отношенческие»</a:t>
          </a:r>
        </a:p>
      </dsp:txBody>
      <dsp:txXfrm>
        <a:off x="6279658" y="257157"/>
        <a:ext cx="2752997" cy="596997"/>
      </dsp:txXfrm>
    </dsp:sp>
    <dsp:sp modelId="{1486AC8E-C06B-4F68-AD74-304B0CF6BE72}">
      <dsp:nvSpPr>
        <dsp:cNvPr id="0" name=""/>
        <dsp:cNvSpPr/>
      </dsp:nvSpPr>
      <dsp:spPr>
        <a:xfrm>
          <a:off x="6279658" y="854154"/>
          <a:ext cx="2752997" cy="2705111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0" lvl="1" indent="-171450" algn="ctr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ru-RU" sz="1700" kern="1200" dirty="0">
              <a:latin typeface="Arial" panose="020B0604020202020204" pitchFamily="34" charset="0"/>
              <a:cs typeface="Arial" panose="020B0604020202020204" pitchFamily="34" charset="0"/>
            </a:rPr>
            <a:t>отсутствие организационно-распорядительных документов по созданию условий доступности объекта и услуг, недостаточная компетентность персонала по вопросам взаимодействия с инвалидами</a:t>
          </a:r>
        </a:p>
      </dsp:txBody>
      <dsp:txXfrm>
        <a:off x="6279658" y="854154"/>
        <a:ext cx="2752997" cy="27051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364BCA-8DD1-4351-A50D-B7486B856427}">
      <dsp:nvSpPr>
        <dsp:cNvPr id="0" name=""/>
        <dsp:cNvSpPr/>
      </dsp:nvSpPr>
      <dsp:spPr>
        <a:xfrm>
          <a:off x="4860" y="586517"/>
          <a:ext cx="2711832" cy="10847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Архитектурно-планировочные решения </a:t>
          </a:r>
        </a:p>
      </dsp:txBody>
      <dsp:txXfrm>
        <a:off x="4860" y="586517"/>
        <a:ext cx="2711832" cy="1084733"/>
      </dsp:txXfrm>
    </dsp:sp>
    <dsp:sp modelId="{809D9BC4-4743-4805-B9CF-7367E143A210}">
      <dsp:nvSpPr>
        <dsp:cNvPr id="0" name=""/>
        <dsp:cNvSpPr/>
      </dsp:nvSpPr>
      <dsp:spPr>
        <a:xfrm>
          <a:off x="72005" y="1800201"/>
          <a:ext cx="2711832" cy="285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в результате выполнения мероприятий в рамках реконструкции, капитального или текущего ремонта, приспособления</a:t>
          </a:r>
        </a:p>
      </dsp:txBody>
      <dsp:txXfrm>
        <a:off x="72005" y="1800201"/>
        <a:ext cx="2711832" cy="2854800"/>
      </dsp:txXfrm>
    </dsp:sp>
    <dsp:sp modelId="{5C4188D6-4176-426A-9EF4-55F5FACAF45D}">
      <dsp:nvSpPr>
        <dsp:cNvPr id="0" name=""/>
        <dsp:cNvSpPr/>
      </dsp:nvSpPr>
      <dsp:spPr>
        <a:xfrm>
          <a:off x="3108579" y="586517"/>
          <a:ext cx="2711832" cy="10847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Применение технических средств для адаптации </a:t>
          </a:r>
        </a:p>
      </dsp:txBody>
      <dsp:txXfrm>
        <a:off x="3108579" y="586517"/>
        <a:ext cx="2711832" cy="1084733"/>
      </dsp:txXfrm>
    </dsp:sp>
    <dsp:sp modelId="{FD356387-8726-4FB9-823F-27E29BD96595}">
      <dsp:nvSpPr>
        <dsp:cNvPr id="0" name=""/>
        <dsp:cNvSpPr/>
      </dsp:nvSpPr>
      <dsp:spPr>
        <a:xfrm>
          <a:off x="3096349" y="1800201"/>
          <a:ext cx="2736293" cy="285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endParaRPr lang="ru-RU" sz="1800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endParaRPr lang="ru-RU" sz="1800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индивидуального и коллективного пользования, ассистивные (вспомогательные) устройства</a:t>
          </a:r>
          <a:endParaRPr lang="ru-RU" sz="1800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3096349" y="1800201"/>
        <a:ext cx="2736293" cy="2854800"/>
      </dsp:txXfrm>
    </dsp:sp>
    <dsp:sp modelId="{A41C221F-26B4-4B09-A25A-5FF76A675D93}">
      <dsp:nvSpPr>
        <dsp:cNvPr id="0" name=""/>
        <dsp:cNvSpPr/>
      </dsp:nvSpPr>
      <dsp:spPr>
        <a:xfrm>
          <a:off x="6271145" y="577840"/>
          <a:ext cx="2568295" cy="102731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Помощь персонала </a:t>
          </a:r>
        </a:p>
      </dsp:txBody>
      <dsp:txXfrm>
        <a:off x="6271145" y="577840"/>
        <a:ext cx="2568295" cy="1027318"/>
      </dsp:txXfrm>
    </dsp:sp>
    <dsp:sp modelId="{1486AC8E-C06B-4F68-AD74-304B0CF6BE72}">
      <dsp:nvSpPr>
        <dsp:cNvPr id="0" name=""/>
        <dsp:cNvSpPr/>
      </dsp:nvSpPr>
      <dsp:spPr>
        <a:xfrm>
          <a:off x="6192692" y="1800213"/>
          <a:ext cx="2711832" cy="285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сопровождение, преодоление барьеров, иная необходимая помощь</a:t>
          </a:r>
        </a:p>
      </dsp:txBody>
      <dsp:txXfrm>
        <a:off x="6192692" y="1800213"/>
        <a:ext cx="2711832" cy="2854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FC5702-DC0F-4251-9426-30B9BFDD4E9B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68DC35-6A6D-4F94-999D-10726F0878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06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68DC35-6A6D-4F94-999D-10726F087892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883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68DC35-6A6D-4F94-999D-10726F087892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883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68DC35-6A6D-4F94-999D-10726F087892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883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68DC35-6A6D-4F94-999D-10726F087892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883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sayan-miloserdie@mail.ru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login.consultant.ru/link/?req=doc&amp;base=LAW&amp;n=376478&amp;dst=100129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376478&amp;dst=101288" TargetMode="External"/><Relationship Id="rId2" Type="http://schemas.openxmlformats.org/officeDocument/2006/relationships/hyperlink" Target="https://login.consultant.ru/link/?req=doc&amp;base=LAW&amp;n=376478&amp;dst=101287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MillerEA@r-19.ru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916832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Доступная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среда</a:t>
            </a:r>
            <a:b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Обеспечение </a:t>
            </a: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условий доступности для инвалидов объектов торговли и услуг</a:t>
            </a:r>
          </a:p>
        </p:txBody>
      </p:sp>
      <p:pic>
        <p:nvPicPr>
          <p:cNvPr id="5" name="Рисунок 4" descr="Саяногорск, Заводской микрорайон, 41Г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844824"/>
            <a:ext cx="9144000" cy="45820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0" y="6309320"/>
            <a:ext cx="9144001" cy="54868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pPr marL="0" indent="0" algn="ctr">
              <a:buNone/>
            </a:pP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6426904"/>
            <a:ext cx="91809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dirty="0">
                <a:latin typeface="Arial" pitchFamily="34" charset="0"/>
                <a:cs typeface="Arial" pitchFamily="34" charset="0"/>
              </a:rPr>
              <a:t>Администрация муниципального образования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г.Саяногорск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689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Нормативные правовые </a:t>
            </a: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документы 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сфере формирования доступной 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среды </a:t>
            </a: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endParaRPr lang="en-US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Федеральный 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закон от 24.11.1995 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№181-ФЗ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«О 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социальной защите инвалидов в Российской 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Федерации»</a:t>
            </a:r>
          </a:p>
          <a:p>
            <a:pPr marL="0" indent="0">
              <a:buNone/>
            </a:pPr>
            <a:endPara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Приказ </a:t>
            </a:r>
            <a:r>
              <a:rPr lang="ru-RU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Минпромторга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России от 23.12.2020 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№4608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«Об 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утверждении рекомендаций по оценке доступности для инвалидов объектов и услуг торговли, общественного питания и бытового 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обслуживания»</a:t>
            </a:r>
          </a:p>
          <a:p>
            <a:pPr marL="0" indent="0">
              <a:buNone/>
            </a:pPr>
            <a:endPara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ГОСТ 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 52131-2019. Национальный стандарт Российской Федерации. Средства отображения информации знаковые для инвалидов. Технические 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требования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Кодекс 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Российской Федерации об административных 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правонарушениях от 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30.12.2001 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№195-ФЗ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266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Федеральный 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закон от 24.11.1995 №181-ФЗ 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 социальной защите инвалидов в Российской Федерации»</a:t>
            </a:r>
            <a:b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69818"/>
            <a:ext cx="9144000" cy="588818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6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7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Статья </a:t>
            </a:r>
            <a:r>
              <a:rPr lang="ru-RU" sz="7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15. Обеспечение беспрепятственного доступа инвалидов к объектам </a:t>
            </a:r>
            <a:r>
              <a:rPr lang="ru-RU" sz="7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инфраструктуры</a:t>
            </a:r>
            <a:endParaRPr lang="ru-RU" sz="7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7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ч. </a:t>
            </a:r>
            <a:r>
              <a:rPr lang="ru-RU" sz="7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 ст. </a:t>
            </a:r>
            <a:r>
              <a:rPr lang="ru-RU" sz="7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  </a:t>
            </a:r>
            <a:r>
              <a:rPr lang="ru-RU" sz="6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Организации </a:t>
            </a:r>
            <a:r>
              <a:rPr lang="ru-RU" sz="6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независимо от их организационно-правовых форм обеспечивают инвалидам (включая инвалидов, использующих кресла-коляски и собак-проводников</a:t>
            </a:r>
            <a:r>
              <a:rPr lang="ru-RU" sz="6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):</a:t>
            </a:r>
          </a:p>
          <a:p>
            <a:pPr marL="0" indent="0">
              <a:buNone/>
            </a:pPr>
            <a:endParaRPr lang="ru-RU" sz="2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условия </a:t>
            </a:r>
            <a:r>
              <a:rPr lang="ru-RU" sz="4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для беспрепятственного доступа к 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объектам;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4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возможность </a:t>
            </a:r>
            <a:r>
              <a:rPr lang="ru-RU" sz="4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самостоятельного передвижения по 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территории, возможность входа </a:t>
            </a:r>
            <a:r>
              <a:rPr lang="ru-RU" sz="4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такие объекты и выхода из них, посадки в транспортное средство и высадки из него, в том числе с использованием кресла-коляски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4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сопровождение </a:t>
            </a:r>
            <a:r>
              <a:rPr lang="ru-RU" sz="4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инвалидов, имеющих стойкие расстройства функции зрения и самостоятельного передвижения, и оказание им помощи на 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объектах;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4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надлежащее </a:t>
            </a:r>
            <a:r>
              <a:rPr lang="ru-RU" sz="4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размещение оборудования и носителей информации, необходимых для обеспечения беспрепятственного доступа инвалидов к объектам 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4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 услугам с учетом ограничений их жизнедеятельности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4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дублирование </a:t>
            </a:r>
            <a:r>
              <a:rPr lang="ru-RU" sz="4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необходимой для инвалидов звуковой и зрительной информации, а также надписей, знаков и иной текстовой и графической информации знаками, выполненными рельефно-точечным шрифтом Брайля, допуск </a:t>
            </a:r>
            <a:r>
              <a:rPr lang="ru-RU" sz="4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сурдопереводчика</a:t>
            </a:r>
            <a:r>
              <a:rPr lang="ru-RU" sz="4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ru-RU" sz="4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тифлосурдопереводчика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4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допуск </a:t>
            </a:r>
            <a:r>
              <a:rPr lang="ru-RU" sz="4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объекты 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собаки-проводника </a:t>
            </a:r>
            <a:r>
              <a:rPr lang="ru-RU" sz="4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 наличии 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документа</a:t>
            </a:r>
            <a:r>
              <a:rPr lang="en-US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4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оказание </a:t>
            </a:r>
            <a:r>
              <a:rPr lang="ru-RU" sz="4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работниками 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организаций помощи </a:t>
            </a:r>
            <a:r>
              <a:rPr lang="ru-RU" sz="4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инвалидам в преодолении барьеров, мешающих получению ими услуг наравне с другими 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лицами</a:t>
            </a:r>
            <a:endParaRPr lang="ru-RU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части обеспечения доступности для инвалидов применяется с 01.07.2016 только к новым или реконструированным, модернизированным объектам</a:t>
            </a:r>
          </a:p>
          <a:p>
            <a:endParaRPr lang="ru-RU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871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Федеральный </a:t>
            </a: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закон от 24.11.1995 №181-ФЗ 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 социальной защите инвалидов в Российской Федерации»</a:t>
            </a:r>
            <a:b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Статья </a:t>
            </a:r>
            <a:r>
              <a:rPr lang="ru-RU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15. Обеспечение беспрепятственного доступа инвалидов к объектам </a:t>
            </a: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инфраструктуры</a:t>
            </a:r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ru-RU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ч.</a:t>
            </a: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ст. </a:t>
            </a: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</a:t>
            </a: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случаях, если существующие объекты 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невозможно полностью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приспособить 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 учетом потребностей инвалидов, </a:t>
            </a:r>
            <a:r>
              <a:rPr lang="ru-RU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собственники этих объектов 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 их реконструкции или капитального ремонта </a:t>
            </a:r>
            <a:r>
              <a:rPr lang="ru-RU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должны принимать согласованные 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 одним из общественных объединений инвалидов, 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муниципального городского 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округа, </a:t>
            </a:r>
            <a:r>
              <a:rPr lang="ru-RU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меры для обеспечения доступа инвалидов к месту предоставления услуги 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либо, когда это возможно, обеспечить предоставление необходимых услуг по месту жительства инвалида или в дистанционном 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режиме</a:t>
            </a:r>
            <a:endParaRPr 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85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Общественное объединение инвалидов на территории муниципального образования </a:t>
            </a:r>
            <a:r>
              <a:rPr lang="ru-RU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г.Саяногорск</a:t>
            </a:r>
            <a:endParaRPr lang="ru-RU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Саяногорская 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городская общественная организация </a:t>
            </a: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инвалидов 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Милосердие»</a:t>
            </a:r>
          </a:p>
          <a:p>
            <a:pPr marL="0" indent="0" algn="ctr">
              <a:buNone/>
            </a:pP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Председатель </a:t>
            </a:r>
            <a:endParaRPr lang="ru-RU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Кустарева </a:t>
            </a: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Любовь Васильевна 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ru-RU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Телефон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6-43-20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Адрес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г.Саяногорск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Ленинградский м-он, д.21Б, 59Н</a:t>
            </a:r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2800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Адрес электронной почты</a:t>
            </a:r>
            <a:r>
              <a:rPr lang="en-US" sz="2800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: </a:t>
            </a:r>
            <a:r>
              <a:rPr lang="en-US" sz="2800" u="sng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sayan</a:t>
            </a:r>
            <a:r>
              <a:rPr lang="ru-RU" sz="28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-</a:t>
            </a:r>
            <a:r>
              <a:rPr lang="en-US" sz="2800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miloserdie</a:t>
            </a:r>
            <a:r>
              <a:rPr lang="ru-RU" sz="28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@</a:t>
            </a:r>
            <a:r>
              <a:rPr lang="en-US" sz="28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mail</a:t>
            </a:r>
            <a:r>
              <a:rPr lang="ru-RU" sz="28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.</a:t>
            </a:r>
            <a:r>
              <a:rPr lang="en-US" sz="2800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ru</a:t>
            </a:r>
            <a:endParaRPr lang="ru-RU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983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391"/>
            <a:ext cx="9144000" cy="133037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Основные барьеры и препятствие связанные </a:t>
            </a:r>
            <a:b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 инвалидностью</a:t>
            </a:r>
            <a:endParaRPr lang="ru-RU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Объект 4">
            <a:extLst>
              <a:ext uri="{FF2B5EF4-FFF2-40B4-BE49-F238E27FC236}">
                <a16:creationId xmlns="" xmlns:a16="http://schemas.microsoft.com/office/drawing/2014/main" id="{BB6A1343-39F5-A723-8A5C-287D8AFFEC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22415"/>
              </p:ext>
            </p:extLst>
          </p:nvPr>
        </p:nvGraphicFramePr>
        <p:xfrm>
          <a:off x="54260" y="2924944"/>
          <a:ext cx="9035480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1628800"/>
            <a:ext cx="9144000" cy="1077218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Барьеры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это факторы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которые имеют место в окружающей человека среде, которые посредством своего отсутствия или присутствия ограничивают функционирование и создают инвалидность</a:t>
            </a:r>
          </a:p>
        </p:txBody>
      </p:sp>
    </p:spTree>
    <p:extLst>
      <p:ext uri="{BB962C8B-B14F-4D97-AF65-F5344CB8AC3E}">
        <p14:creationId xmlns:p14="http://schemas.microsoft.com/office/powerpoint/2010/main" val="2942001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391"/>
            <a:ext cx="9144000" cy="141763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Основные пути преодоления барьеров</a:t>
            </a:r>
            <a:endParaRPr lang="ru-RU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Объект 4">
            <a:extLst>
              <a:ext uri="{FF2B5EF4-FFF2-40B4-BE49-F238E27FC236}">
                <a16:creationId xmlns="" xmlns:a16="http://schemas.microsoft.com/office/drawing/2014/main" id="{BB6A1343-39F5-A723-8A5C-287D8AFFEC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5228918"/>
              </p:ext>
            </p:extLst>
          </p:nvPr>
        </p:nvGraphicFramePr>
        <p:xfrm>
          <a:off x="107504" y="1556792"/>
          <a:ext cx="8928992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1522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Кодекс </a:t>
            </a: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Российской Федерации 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 </a:t>
            </a: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административных 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правонарушениях 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30.12.2001 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№195-ФЗ </a:t>
            </a:r>
            <a:b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ru-RU" sz="18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Статья 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9.13. 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Уклонение 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от исполнения требований к обеспечению доступности для инвалидов объектов социальной, инженерной и транспортной инфраструктур и предоставляемых услуг</a:t>
            </a:r>
          </a:p>
          <a:p>
            <a:pPr marL="0" indent="0">
              <a:buNone/>
            </a:pPr>
            <a:endParaRPr 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влечет 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наложение административного штрафа на должностных лиц в размере </a:t>
            </a:r>
            <a:r>
              <a:rPr lang="ru-RU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 двух тысяч до трех тысяч рублей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 на юридических лиц </a:t>
            </a:r>
            <a:r>
              <a:rPr lang="ru-RU" sz="1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 двадцати тысяч до тридцати тысяч рублей.</a:t>
            </a:r>
          </a:p>
          <a:p>
            <a:pPr marL="0" indent="0">
              <a:lnSpc>
                <a:spcPct val="120000"/>
              </a:lnSpc>
              <a:buNone/>
            </a:pPr>
            <a:endParaRPr lang="ru-RU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259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Федеральный </a:t>
            </a: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закон от 24.11.1995 №181-ФЗ 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 социальной защите инвалидов в Российской Федерации»</a:t>
            </a:r>
            <a:b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</a:p>
          <a:p>
            <a:pPr marL="0" indent="0">
              <a:lnSpc>
                <a:spcPct val="120000"/>
              </a:lnSpc>
              <a:buFont typeface="Arial" pitchFamily="34" charset="0"/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Статья </a:t>
            </a: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15. Обеспечение беспрепятственного доступа инвалидов к объектам  инфраструктуры</a:t>
            </a:r>
          </a:p>
          <a:p>
            <a:pPr marL="0" indent="0">
              <a:lnSpc>
                <a:spcPct val="120000"/>
              </a:lnSpc>
              <a:buFont typeface="Arial" pitchFamily="34" charset="0"/>
              <a:buNone/>
            </a:pP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20000"/>
              </a:lnSpc>
              <a:buFont typeface="Arial" pitchFamily="34" charset="0"/>
              <a:buNone/>
            </a:pP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ч.</a:t>
            </a:r>
            <a:r>
              <a:rPr lang="en-US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ст. 15</a:t>
            </a:r>
            <a:r>
              <a:rPr lang="en-US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парковках около объектов, выделяется 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 менее 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 процентов 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мест</a:t>
            </a:r>
            <a:r>
              <a:rPr lang="ru-RU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но не менее одного места</a:t>
            </a:r>
            <a:r>
              <a:rPr lang="ru-RU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для бесплатной 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парковки транспортных средств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управляемых инвалидами I, II 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групп</a:t>
            </a:r>
            <a:endParaRPr lang="ru-RU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010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Кодекс </a:t>
            </a: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Российской Федерации 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 </a:t>
            </a: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административных 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правонарушениях 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30.12.2001 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№195-ФЗ </a:t>
            </a:r>
            <a:b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ru-RU" sz="18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Статья </a:t>
            </a: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5.43. Нарушение требований законодательства, предусматривающих выделение на автомобильных стоянках (остановках) мест для специальных автотранспортных средств инвалидов</a:t>
            </a:r>
          </a:p>
          <a:p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влечет 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наложение административного штрафа на должностных лиц в размере 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 трех тысяч до пяти тысяч рублей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 на юридических лиц - 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 тридцати тысяч до пятидесяти тысяч рублей.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283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327" y="16112"/>
            <a:ext cx="9144000" cy="1412776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ГОСТ Р 52131-2019. </a:t>
            </a:r>
            <a:r>
              <a:rPr lang="ru-RU" sz="23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3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3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Национальный </a:t>
            </a:r>
            <a:r>
              <a:rPr lang="ru-RU" sz="2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стандарт Российской Федерации. Средства отображения информации знаковые для инвалидов. Технические требования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924944"/>
            <a:ext cx="4042792" cy="10081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indent="-342900" algn="ctr">
              <a:buFont typeface="Wingdings" pitchFamily="2" charset="2"/>
              <a:buChar char="Ø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Wingdings" pitchFamily="2" charset="2"/>
              <a:buChar char="Ø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Wingdings" pitchFamily="2" charset="2"/>
              <a:buChar char="Ø"/>
            </a:pPr>
            <a:r>
              <a:rPr lang="ru-RU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Знак доступности объекта для инвалидов по зрению (тактильно-визуальный знак</a:t>
            </a:r>
            <a:r>
              <a:rPr lang="ru-RU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-21240" y="1700808"/>
            <a:ext cx="9144000" cy="72008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25000" lnSpcReduction="20000"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6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4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СПЕЦИАЛИЗИРОВАННЫЕ </a:t>
            </a:r>
            <a:r>
              <a:rPr lang="ru-RU" sz="6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СЕРВИСНЫЕ ТАКТИЛЬНО-ВИЗУАЛЬНЫЕ ЗНАКИ </a:t>
            </a:r>
          </a:p>
          <a:p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3284984"/>
            <a:ext cx="4041775" cy="86409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Знак обозначения кнопки вызова персонала для оказания ситуационной помощи</a:t>
            </a:r>
          </a:p>
          <a:p>
            <a:pPr>
              <a:buFont typeface="Wingdings" pitchFamily="2" charset="2"/>
              <a:buChar char="Ø"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Объект 6" descr="Ответственность за нарушение обеспечения безбарьерной среды для инвалидов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221088"/>
            <a:ext cx="2880320" cy="194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avatars.mds.yandex.net/i?id=cc96febe6a889cbb068b00588aeac9dfcc481df9-9843161-images-thumbs&amp;ref=rim&amp;n=33&amp;w=200&amp;h=20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221088"/>
            <a:ext cx="2448272" cy="19590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107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СП </a:t>
            </a:r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59.13330.2020. Свод правил. Доступность зданий и сооружений для маломобильных групп населения. СНиП 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35-01-2001 (утв</a:t>
            </a:r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и введен в действие Приказом Минстроя России от 30.12.2020 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№904/</a:t>
            </a:r>
            <a:r>
              <a:rPr lang="ru-RU" sz="20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</a:t>
            </a:r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68960"/>
            <a:ext cx="1944216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8918" y="1916832"/>
            <a:ext cx="4176464" cy="1224136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Маркировка дверей </a:t>
            </a:r>
          </a:p>
          <a:p>
            <a:pPr algn="ctr"/>
            <a:r>
              <a:rPr lang="ru-RU" sz="1400" b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1400" b="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6.1.6 </a:t>
            </a:r>
            <a:r>
              <a:rPr lang="ru-RU" sz="1400" b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b="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 прозрачных полотнах дверей и ограждениях (перегородках</a:t>
            </a:r>
            <a:r>
              <a:rPr lang="ru-RU" sz="1400" b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 – наклейки желтый круг для слабовидящих</a:t>
            </a:r>
            <a:endParaRPr lang="ru-RU" sz="1400" b="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0060" t="24814" r="27614" b="16626"/>
          <a:stretch/>
        </p:blipFill>
        <p:spPr bwMode="auto">
          <a:xfrm>
            <a:off x="6012160" y="4437114"/>
            <a:ext cx="2996952" cy="18722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Текст 8"/>
          <p:cNvSpPr>
            <a:spLocks noGrp="1"/>
          </p:cNvSpPr>
          <p:nvPr>
            <p:ph type="body" sz="quarter" idx="3"/>
          </p:nvPr>
        </p:nvSpPr>
        <p:spPr>
          <a:xfrm>
            <a:off x="4644008" y="1844824"/>
            <a:ext cx="4248472" cy="1152128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Инвентарные пандусы </a:t>
            </a:r>
          </a:p>
          <a:p>
            <a:pPr algn="ctr"/>
            <a:r>
              <a:rPr lang="ru-RU" sz="1400" b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п. 8.6.7 </a:t>
            </a:r>
          </a:p>
          <a:p>
            <a:pPr algn="ctr"/>
            <a:r>
              <a:rPr lang="ru-RU" sz="1400" b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 проемах дверей, доступных для МГН, допускаются пороги высотой не более 0,014 м. </a:t>
            </a: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074" name="Picture 2" descr="Пандус перекатной - фото 113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583783"/>
            <a:ext cx="3312368" cy="1881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444208" y="3717032"/>
            <a:ext cx="2276872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Пандус приставной металлический для инвалидных колясок</a:t>
            </a:r>
            <a:endParaRPr lang="ru-RU" sz="1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131840" y="5536805"/>
            <a:ext cx="2477963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Пандус перекатной металлический для инвалидных колясок</a:t>
            </a:r>
          </a:p>
        </p:txBody>
      </p:sp>
    </p:spTree>
    <p:extLst>
      <p:ext uri="{BB962C8B-B14F-4D97-AF65-F5344CB8AC3E}">
        <p14:creationId xmlns:p14="http://schemas.microsoft.com/office/powerpoint/2010/main" val="555635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="" xmlns:a16="http://schemas.microsoft.com/office/drawing/2014/main" id="{361A2733-848A-480C-BB76-2BF996B031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854328"/>
              </p:ext>
            </p:extLst>
          </p:nvPr>
        </p:nvGraphicFramePr>
        <p:xfrm>
          <a:off x="0" y="980728"/>
          <a:ext cx="9143999" cy="58772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83223">
                  <a:extLst>
                    <a:ext uri="{9D8B030D-6E8A-4147-A177-3AD203B41FA5}">
                      <a16:colId xmlns="" xmlns:a16="http://schemas.microsoft.com/office/drawing/2014/main" val="3982771067"/>
                    </a:ext>
                  </a:extLst>
                </a:gridCol>
                <a:gridCol w="6560776">
                  <a:extLst>
                    <a:ext uri="{9D8B030D-6E8A-4147-A177-3AD203B41FA5}">
                      <a16:colId xmlns="" xmlns:a16="http://schemas.microsoft.com/office/drawing/2014/main" val="1412686525"/>
                    </a:ext>
                  </a:extLst>
                </a:gridCol>
              </a:tblGrid>
              <a:tr h="64619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Отрасль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Наименование документа, утвердившего отраслевой порядок</a:t>
                      </a: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="" xmlns:a16="http://schemas.microsoft.com/office/drawing/2014/main" val="993125733"/>
                  </a:ext>
                </a:extLst>
              </a:tr>
              <a:tr h="2954022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Торговля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Общественное питание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Бытовое обслуживание</a:t>
                      </a:r>
                    </a:p>
                    <a:p>
                      <a:pPr algn="l"/>
                      <a:endParaRPr lang="ru-RU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endParaRPr lang="ru-RU" sz="20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endParaRPr lang="ru-RU" sz="20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Сфера регулирования </a:t>
                      </a:r>
                      <a:r>
                        <a:rPr lang="ru-RU" sz="2000" b="1" dirty="0" err="1" smtClean="0">
                          <a:latin typeface="Arial" pitchFamily="34" charset="0"/>
                          <a:cs typeface="Arial" pitchFamily="34" charset="0"/>
                        </a:rPr>
                        <a:t>Минпромторг</a:t>
                      </a:r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 России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 smtClean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Приказ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Минпромторга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России от 18.12.2015 № 4146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 smtClean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 утверждении порядка обеспечения условий доступности для инвалидов объектов и услуг, предоставляемых Министерством промышленности и торговли Российской Федерации, Федеральным агентством по техническому регулированию и метрологии, их территориальными органами, подведомственными организациями и учреждениями, организациями, предоставляющими услуги населению в сферах, правовое регулирование которых осуществляется Министерством промышленности и торговли Российской Федерации, а также оказания инвалидам при этом необходимой помощи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="" xmlns:a16="http://schemas.microsoft.com/office/drawing/2014/main" val="3339319567"/>
                  </a:ext>
                </a:extLst>
              </a:tr>
              <a:tr h="2277058">
                <a:tc vMerge="1">
                  <a:txBody>
                    <a:bodyPr/>
                    <a:lstStyle/>
                    <a:p>
                      <a:pPr algn="l"/>
                      <a:endParaRPr lang="ru-RU" b="1" dirty="0">
                        <a:latin typeface="PP Pangram Sans Narrow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endParaRPr lang="ru-RU" sz="1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endParaRPr lang="ru-RU" sz="1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Приказ </a:t>
                      </a:r>
                      <a:r>
                        <a:rPr lang="ru-RU" sz="1600" b="1" dirty="0" err="1" smtClean="0">
                          <a:latin typeface="Arial" pitchFamily="34" charset="0"/>
                          <a:cs typeface="Arial" pitchFamily="34" charset="0"/>
                        </a:rPr>
                        <a:t>Минпромторга</a:t>
                      </a: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 России от 23.12.2020 №4608 </a:t>
                      </a:r>
                    </a:p>
                    <a:p>
                      <a:pPr algn="l"/>
                      <a:endParaRPr lang="ru-RU" sz="1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«Об утверждении рекомендаций по оценке доступности для инвалидов объектов и услуг торговли, общественного питания и бытового обслуживания»</a:t>
                      </a:r>
                    </a:p>
                    <a:p>
                      <a:pPr algn="l"/>
                      <a:endParaRPr lang="ru-RU" sz="1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endParaRPr lang="ru-RU" sz="1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="" xmlns:a16="http://schemas.microsoft.com/office/drawing/2014/main" val="4171490133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000" b="1" cap="all" dirty="0" smtClean="0">
              <a:ln w="3175" cmpd="sng">
                <a:noFill/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cap="all" dirty="0" smtClean="0">
                <a:ln w="3175" cmpd="sng">
                  <a:noFill/>
                </a:ln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Отраслевой порядок </a:t>
            </a:r>
            <a:r>
              <a:rPr lang="ru-RU" sz="2000" cap="all" dirty="0">
                <a:ln w="3175" cmpd="sng">
                  <a:noFill/>
                </a:ln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обеспечения доступности </a:t>
            </a:r>
            <a:endParaRPr lang="en-US" sz="2000" cap="all" dirty="0" smtClean="0">
              <a:ln w="3175" cmpd="sng">
                <a:noFill/>
              </a:ln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cap="all" dirty="0" smtClean="0">
                <a:ln w="3175" cmpd="sng">
                  <a:noFill/>
                </a:ln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объектов </a:t>
            </a:r>
            <a:r>
              <a:rPr lang="ru-RU" sz="2000" cap="all" dirty="0">
                <a:ln w="3175" cmpd="sng">
                  <a:noFill/>
                </a:ln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2000" cap="all" dirty="0" smtClean="0">
                <a:ln w="3175" cmpd="sng">
                  <a:noFill/>
                </a:ln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услуг</a:t>
            </a:r>
          </a:p>
          <a:p>
            <a:pPr algn="ctr"/>
            <a:endParaRPr lang="ru-RU" sz="2000" b="1" cap="all" dirty="0">
              <a:ln w="3175" cmpd="sng">
                <a:noFill/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105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0" y="-9236"/>
            <a:ext cx="9144000" cy="171004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Приказ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Минпромторга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России от 23.12.2020 N 4608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«Об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утверждении рекомендаций по оценке доступности для инвалидов объектов и услуг торговли, общественного питания и бытового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обслуживания»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515719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Понятие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«Доступность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для инвалидов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объектов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и услуг потребительского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рынка»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рассматривается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в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разрезе</a:t>
            </a:r>
          </a:p>
          <a:p>
            <a:pPr marL="457200" indent="-457200" algn="ctr">
              <a:buAutoNum type="arabicPlain" startAt="5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нозологических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групп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: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для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инвалидов, передвигающихся на </a:t>
            </a:r>
            <a:r>
              <a:rPr lang="ru-RU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кресле-коляске;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для инвалидов с нарушениями </a:t>
            </a:r>
            <a:r>
              <a:rPr lang="ru-RU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опорно-двигательного </a:t>
            </a:r>
            <a:r>
              <a:rPr lang="ru-RU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аппарата</a:t>
            </a:r>
            <a:endParaRPr lang="ru-RU" sz="220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для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инвалидов с нарушениями </a:t>
            </a:r>
            <a:r>
              <a:rPr lang="ru-RU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слуха</a:t>
            </a:r>
            <a:endParaRPr lang="ru-RU" sz="220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для инвалидов с нарушениями </a:t>
            </a:r>
            <a:r>
              <a:rPr lang="ru-RU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зрения</a:t>
            </a:r>
            <a:endParaRPr lang="ru-RU" sz="220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для инвалидов с </a:t>
            </a:r>
            <a:r>
              <a:rPr lang="ru-RU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ментальными </a:t>
            </a:r>
            <a:r>
              <a:rPr lang="ru-RU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нарушениями</a:t>
            </a:r>
            <a:endParaRPr lang="ru-RU" sz="2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195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0" y="-9236"/>
            <a:ext cx="9144000" cy="163803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Приказ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Минпромторга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России от 23.12.2020 N 4608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«Об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утверждении рекомендаций по оценке доступности для инвалидов объектов и услуг торговли, общественного питания и бытового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обслуживания»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/>
          </a:p>
          <a:p>
            <a:pPr marL="0" indent="0"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Оценку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доступности для инвалидов объектов и услуг торговли, общественного питания и бытового обслуживания 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далее - объектов и услуг потребительского рынка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провод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ят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сотрудники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предприятия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потребительского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рынка</a:t>
            </a:r>
          </a:p>
          <a:p>
            <a:pPr marL="0" indent="0"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совместно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 сертифицированными экспертами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- представителями общественных объединений инвалидов (по согласованию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 algn="ctr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45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0" y="-9236"/>
            <a:ext cx="9144000" cy="18540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Приказ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Минпромторга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России от 23.12.2020 N 4608 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«Об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утверждении рекомендаций по оценке доступности для инвалидов объектов и услуг торговли, общественного питания и бытового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обслуживания»</a:t>
            </a:r>
          </a:p>
          <a:p>
            <a:pPr algn="ctr"/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501317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Доступность для инвалидов объекта потребительского рынка рекомендуется оценивать </a:t>
            </a:r>
            <a:endParaRPr lang="ru-RU" sz="24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по </a:t>
            </a:r>
            <a:r>
              <a:rPr lang="ru-RU" sz="2400" dirty="0">
                <a:solidFill>
                  <a:schemeClr val="tx1"/>
                </a:solidFill>
              </a:rPr>
              <a:t>шести агрегированным показателям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24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</a:rPr>
              <a:t>Агрегированные показатели доступности для инвалидов объекта потребительского рынка указаны в </a:t>
            </a:r>
            <a:endParaRPr lang="ru-RU" sz="24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tx1"/>
                </a:solidFill>
                <a:hlinkClick r:id="rId2"/>
              </a:rPr>
              <a:t>приложении </a:t>
            </a:r>
            <a:r>
              <a:rPr lang="ru-RU" sz="2400" dirty="0">
                <a:solidFill>
                  <a:schemeClr val="tx1"/>
                </a:solidFill>
                <a:hlinkClick r:id="rId2"/>
              </a:rPr>
              <a:t>N 1 </a:t>
            </a:r>
            <a:r>
              <a:rPr lang="ru-RU" sz="2400" dirty="0" smtClean="0">
                <a:solidFill>
                  <a:schemeClr val="tx1"/>
                </a:solidFill>
                <a:hlinkClick r:id="rId2"/>
              </a:rPr>
              <a:t>Методически</a:t>
            </a:r>
            <a:r>
              <a:rPr lang="ru-RU" sz="2400" dirty="0">
                <a:solidFill>
                  <a:schemeClr val="tx1"/>
                </a:solidFill>
                <a:hlinkClick r:id="rId2"/>
              </a:rPr>
              <a:t>х</a:t>
            </a:r>
            <a:r>
              <a:rPr lang="ru-RU" sz="2400" dirty="0" smtClean="0">
                <a:solidFill>
                  <a:schemeClr val="tx1"/>
                </a:solidFill>
                <a:hlinkClick r:id="rId2"/>
              </a:rPr>
              <a:t> рекомендаций</a:t>
            </a:r>
            <a:endParaRPr lang="ru-RU" sz="2400" dirty="0">
              <a:solidFill>
                <a:schemeClr val="tx1"/>
              </a:solidFill>
              <a:hlinkClick r:id="rId2"/>
            </a:endParaRPr>
          </a:p>
          <a:p>
            <a:pPr marL="0" indent="0" algn="just">
              <a:buNone/>
            </a:pPr>
            <a:endParaRPr lang="ru-RU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475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0" y="-9236"/>
            <a:ext cx="9144000" cy="106197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Приказ </a:t>
            </a:r>
            <a:r>
              <a:rPr lang="ru-RU" sz="20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Минпромторга</a:t>
            </a:r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России от 23.12.2020 N 4608 </a:t>
            </a:r>
            <a:endParaRPr lang="ru-RU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sz="2400" dirty="0" smtClean="0"/>
          </a:p>
          <a:p>
            <a:pPr marL="0" indent="0" algn="just">
              <a:buNone/>
            </a:pPr>
            <a:endParaRPr lang="ru-RU" sz="2400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294618"/>
              </p:ext>
            </p:extLst>
          </p:nvPr>
        </p:nvGraphicFramePr>
        <p:xfrm>
          <a:off x="0" y="1051353"/>
          <a:ext cx="9131019" cy="57746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9441"/>
                <a:gridCol w="4973843"/>
                <a:gridCol w="3377735"/>
              </a:tblGrid>
              <a:tr h="3009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2"/>
                          </a:solidFill>
                          <a:effectLst/>
                        </a:rPr>
                        <a:t>№п/п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2"/>
                          </a:solidFill>
                          <a:effectLst/>
                        </a:rPr>
                        <a:t>Показатели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2"/>
                          </a:solidFill>
                          <a:effectLst/>
                        </a:rPr>
                        <a:t>Доступен/Недоступен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2"/>
                          </a:solidFill>
                          <a:effectLst/>
                        </a:rPr>
                        <a:t>/Частично доступен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</a:tr>
              <a:tr h="719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2"/>
                          </a:solidFill>
                          <a:effectLst/>
                        </a:rPr>
                        <a:t>1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</a:t>
                      </a: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объекта потребительского рынка для инвалидов, передвигающихся на кресле-коляске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</a:t>
                      </a:r>
                      <a:r>
                        <a:rPr lang="ru-RU" sz="1400" baseline="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7 частным показателям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</a:tr>
              <a:tr h="7797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объекта потребительского рынка для инвалидов с нарушениями опорно-двигательного 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аппарата</a:t>
                      </a: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 smtClean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6 частным показателям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</a:tr>
              <a:tr h="719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объекта потребительского рынка для инвалидов с нарушениями слуха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 smtClean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3 частным показателям</a:t>
                      </a:r>
                      <a:endParaRPr lang="ru-RU" sz="1400" dirty="0" smtClean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</a:tr>
              <a:tr h="719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2"/>
                          </a:solidFill>
                          <a:effectLst/>
                        </a:rPr>
                        <a:t>4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объекта потребительского рынка для инвалидов с нарушениями зрения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 smtClean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7 частным показателям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</a:tr>
              <a:tr h="719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2"/>
                          </a:solidFill>
                          <a:effectLst/>
                        </a:rPr>
                        <a:t>5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объекта потребительского рынка для инвалидов с ментальными нарушениями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3 частным показателям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</a:tr>
              <a:tr h="1327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dirty="0" smtClean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dirty="0" smtClean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</a:t>
                      </a:r>
                      <a:r>
                        <a:rPr lang="ru-RU" sz="1400" b="1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для инвалидов услуг, предоставляемых объектом потребительского рынка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b="1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u="none" strike="noStrike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 smtClean="0"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актуален для объектов, недоступных для инвалидов какой-либо одной или всех нозологических групп, </a:t>
                      </a:r>
                      <a:endParaRPr lang="en-US" sz="1000" b="0" i="0" u="none" strike="noStrike" kern="1200" baseline="0" dirty="0" smtClean="0"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u="none" strike="noStrike" kern="1200" baseline="0" dirty="0" smtClean="0"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 smtClean="0"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отсутствие доступности на объекте может быть компенсировано доступностью услуги, предоставляемой на объекте или дистанционно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33525" y="19351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129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0" y="-9236"/>
            <a:ext cx="9144000" cy="13500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Приказ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Минпромторга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России от 23.12.2020 N 4608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Об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утверждении рекомендаций по оценке доступности для инвалидов объектов и услуг торговли, общественного питания и бытового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обслуживания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sz="2400" dirty="0" smtClean="0"/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156702"/>
              </p:ext>
            </p:extLst>
          </p:nvPr>
        </p:nvGraphicFramePr>
        <p:xfrm>
          <a:off x="107504" y="1510721"/>
          <a:ext cx="8928992" cy="53627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8683"/>
                <a:gridCol w="8130309"/>
              </a:tblGrid>
              <a:tr h="6690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Частные показатели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характеризующие доступность объекта потребительского рынка для инвалидов,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передвигающихся на кресле-коляске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69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1.1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территории, прилегающей к зданию, в котором размещается объект потребительского рынка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69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1.2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входа в здание, в котором размещается объект потребительского рынка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69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1.3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пути движения внутри здания, в котором размещается объект потребительского рынка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97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1.4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входа на объект потребительского рынка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69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1.5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Возможность продвижения в залах обслуживания на объекте потребительского рынка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97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1.6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Возможность получения услуги на объекте потребительского рынка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90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1.7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Возможность пользования услугами санитарно-гигиенических помещений на объекте потребительского рынка (показатель учитывается и оценивается при наличии на объекте санитарно-гигиенических помещений для посетителей)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193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0" y="-9236"/>
            <a:ext cx="9144000" cy="13500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Приказ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Минпромторга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России от 23.12.2020 N 4608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Об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утверждении рекомендаций по оценке доступности для инвалидов объектов и услуг торговли, общественного питания и бытового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обслуживания</a:t>
            </a:r>
          </a:p>
          <a:p>
            <a:pPr algn="ctr"/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sz="2400" dirty="0" smtClean="0"/>
          </a:p>
          <a:p>
            <a:pPr marL="0" indent="0" algn="just">
              <a:buNone/>
            </a:pPr>
            <a:endParaRPr lang="ru-RU" sz="2400" dirty="0" smtClean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33525" y="19351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634476"/>
              </p:ext>
            </p:extLst>
          </p:nvPr>
        </p:nvGraphicFramePr>
        <p:xfrm>
          <a:off x="107504" y="1484783"/>
          <a:ext cx="8928992" cy="52525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3315"/>
                <a:gridCol w="8315677"/>
              </a:tblGrid>
              <a:tr h="89504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</a:t>
                      </a:r>
                    </a:p>
                  </a:txBody>
                  <a:tcPr marL="39370" marR="39370" marT="64770" marB="6477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Частные показатели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характеризующие доступность объекта потребительского рынка </a:t>
                      </a:r>
                      <a:r>
                        <a:rPr lang="ru-RU" sz="1600" b="1" kern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для инвалидов с нарушениями опорно-двигательного аппарата</a:t>
                      </a: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8100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2.1.</a:t>
                      </a: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Доступность территории, прилегающей к зданию, в котором размещается объект потребительского рынка</a:t>
                      </a: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5672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2.2.</a:t>
                      </a: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Доступность входа в здание, в котором размещается объект потребительского рынка</a:t>
                      </a: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8100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2.3.</a:t>
                      </a: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Доступность пути движения внутри здания, в котором размещается объект потребительского рынка</a:t>
                      </a: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986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2.4.</a:t>
                      </a: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Доступность входа на объект потребительского рынка</a:t>
                      </a: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5672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2.5.</a:t>
                      </a: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Возможность продвижения в залах обслуживания на объекте потребительского рынка</a:t>
                      </a: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15342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2.6.</a:t>
                      </a: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Возможность пользования услугами санитарно-гигиенических помещений на объекте потребительского рынка (показатель учитывается и оценивается при наличии на объекте санитарно-гигиенических помещений для посетителей)</a:t>
                      </a: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2796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0" y="-9236"/>
            <a:ext cx="9144000" cy="13500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Приказ </a:t>
            </a:r>
            <a:r>
              <a:rPr lang="ru-RU" sz="20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Минпромторга</a:t>
            </a:r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России от 23.12.2020 N 4608 </a:t>
            </a:r>
            <a:endParaRPr lang="ru-RU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 </a:t>
            </a:r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утверждении рекомендаций по оценке доступности для инвалидов объектов и услуг торговли, общественного питания и бытового 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обслуживания</a:t>
            </a:r>
          </a:p>
          <a:p>
            <a:pPr algn="ctr"/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sz="2400" dirty="0" smtClean="0"/>
          </a:p>
          <a:p>
            <a:pPr marL="0" indent="0" algn="just">
              <a:buNone/>
            </a:pPr>
            <a:endParaRPr lang="ru-RU" sz="2400" dirty="0" smtClean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33525" y="19351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159779"/>
              </p:ext>
            </p:extLst>
          </p:nvPr>
        </p:nvGraphicFramePr>
        <p:xfrm>
          <a:off x="323528" y="1556792"/>
          <a:ext cx="8496943" cy="35195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637"/>
                <a:gridCol w="7913306"/>
              </a:tblGrid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Частные показатели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характеризующие доступность объекта потребительского рынка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для инвалидов с нарушениями слуха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3.1.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территории, прилегающей к зданию, в котором размещается объект потребительского рынка, входа в здание и пути движения внутри здания, в котором размещается объект потребительского рынка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3.2.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входа на объект потребительского рынка и возможность продвижения в залах обслуживания на объекте потребительского рынка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112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3.3.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Возможность получения услуги на объекте потребительского рынка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562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0" y="-9236"/>
            <a:ext cx="9144000" cy="13500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Приказ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Минпромторга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России от 23.12.2020 N 4608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Об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утверждении рекомендаций по оценке доступности для инвалидов объектов и услуг торговли, общественного питания и бытового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обслуживания</a:t>
            </a:r>
          </a:p>
          <a:p>
            <a:pPr algn="ctr"/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36512" y="1340768"/>
            <a:ext cx="9144000" cy="55172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sz="2400" dirty="0" smtClean="0"/>
          </a:p>
          <a:p>
            <a:pPr marL="0" indent="0" algn="just">
              <a:buNone/>
            </a:pPr>
            <a:endParaRPr lang="ru-RU" sz="2400" dirty="0" smtClean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33525" y="19351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169215"/>
              </p:ext>
            </p:extLst>
          </p:nvPr>
        </p:nvGraphicFramePr>
        <p:xfrm>
          <a:off x="251520" y="1628801"/>
          <a:ext cx="8568951" cy="48965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8583"/>
                <a:gridCol w="7980368"/>
              </a:tblGrid>
              <a:tr h="7146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Частные показатели</a:t>
                      </a: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характеризующие доступность объекта потребительского рынка для инвалидов 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 нарушением зрения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146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4.1.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территории, прилегающей к зданию, в котором размещается объект потребительского рынка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41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4.2.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входа в здание, в котором размещается объект потребительского рынка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146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4.3.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пути движения внутри здания, в котором размещается объект потребительского рынка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41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4.4.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входа на объект потребительского рынка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41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4.5.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Возможность продвижения в залах обслуживания на объекте потребительского рынка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41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4.6.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Возможность получения услуги на объекте потребительского рынка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988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4.7.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Возможность пользования услугами санитарно-гигиенических помещений на объекте потребительского рынка (показатель учитывается и оценивается при наличии на объекте санитарно-гигиенических помещений для посетителей)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692275" y="20923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3486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0" y="-9236"/>
            <a:ext cx="9144000" cy="13500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Приказ </a:t>
            </a:r>
            <a:r>
              <a:rPr lang="ru-RU" sz="20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Минпромторга</a:t>
            </a:r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России от 23.12.2020 N 4608 </a:t>
            </a:r>
            <a:endParaRPr lang="ru-RU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 </a:t>
            </a:r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утверждении рекомендаций по оценке доступности для инвалидов объектов и услуг торговли, общественного питания и бытового 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обслуживания</a:t>
            </a:r>
          </a:p>
          <a:p>
            <a:pPr algn="ctr"/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36512" y="1340768"/>
            <a:ext cx="9144000" cy="55172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sz="2400" dirty="0" smtClean="0"/>
          </a:p>
          <a:p>
            <a:pPr marL="0" indent="0" algn="just">
              <a:buNone/>
            </a:pPr>
            <a:endParaRPr lang="ru-RU" sz="2400" dirty="0" smtClean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33525" y="19351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692275" y="20923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226861"/>
              </p:ext>
            </p:extLst>
          </p:nvPr>
        </p:nvGraphicFramePr>
        <p:xfrm>
          <a:off x="107504" y="1556793"/>
          <a:ext cx="8856984" cy="40750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8368"/>
                <a:gridCol w="8248616"/>
              </a:tblGrid>
              <a:tr h="10486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Частные показатели,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характеризующие доступность объекта потребительского рынка для инвалидов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 ментальными нарушениями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2969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5.1.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территории, прилегающей к зданию, в котором </a:t>
                      </a:r>
                      <a:endParaRPr lang="ru-RU" sz="16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размещается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объект потребительского рынка, входа в здание и пути движения внутри здания, в котором размещается объект потребительского рынка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486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5.2.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входа на объект потребительского рынка и возможность продвижения в залах обслуживания на объекте потребительского рынка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808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5.3.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Возможность получения услуги на объекте потребительского рынка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5886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0" y="-9236"/>
            <a:ext cx="9144000" cy="13500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Приказ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Минпромторга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России от 23.12.2020 N 4608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Об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утверждении рекомендаций по оценке доступности для инвалидов объектов и услуг торговли, общественного питания и бытового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обслуживания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/>
              <a:t>Агрегированному показателю может быть присвоено значение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«ДОСТУПЕН» </a:t>
            </a:r>
            <a:r>
              <a:rPr lang="ru-RU" sz="2400" dirty="0" smtClean="0"/>
              <a:t>в </a:t>
            </a:r>
            <a:r>
              <a:rPr lang="ru-RU" sz="2400" dirty="0"/>
              <a:t>случае, если для данного объекта потребительского рынка выполнены все условия доступности по всем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ЧАСТНЫМ ПОКАЗАТЕЛЯМ, </a:t>
            </a:r>
            <a:r>
              <a:rPr lang="ru-RU" sz="2400" dirty="0" smtClean="0"/>
              <a:t>входящим </a:t>
            </a:r>
            <a:r>
              <a:rPr lang="ru-RU" sz="2400" dirty="0"/>
              <a:t>в состав данного агрегированного показателя доступности.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/>
              <a:t>В случае если на объекте потребительского рынка доступны </a:t>
            </a:r>
            <a:r>
              <a:rPr lang="ru-RU" sz="2400" b="1" dirty="0" smtClean="0">
                <a:solidFill>
                  <a:srgbClr val="FF0000"/>
                </a:solidFill>
              </a:rPr>
              <a:t>ВХОДНАЯ ГРУППА, ВНУТРЕННИЕ ПУТИ ДВИЖЕНИЯ И ЗОНА ЦЕЛЕВОГО НАЗНАЧЕНИЯ (ТОРГОВЫЙ ЗАЛ, ЗОНА ОБСЛУЖИВАНИЯ)</a:t>
            </a:r>
            <a:r>
              <a:rPr lang="ru-RU" sz="2400" b="1" dirty="0" smtClean="0"/>
              <a:t>, </a:t>
            </a:r>
            <a:r>
              <a:rPr lang="ru-RU" sz="2400" dirty="0"/>
              <a:t>агрегированному показателю рекомендуется присвоить </a:t>
            </a:r>
            <a:r>
              <a:rPr lang="ru-RU" sz="2400" dirty="0" smtClean="0"/>
              <a:t>значение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«ЧАСТИЧНО ДОСТУПЕН»</a:t>
            </a:r>
            <a:r>
              <a:rPr lang="ru-RU" sz="2400" b="1" dirty="0" smtClean="0">
                <a:solidFill>
                  <a:srgbClr val="FF0000"/>
                </a:solidFill>
              </a:rPr>
              <a:t>.</a:t>
            </a:r>
            <a:endParaRPr lang="ru-RU" sz="2400" b="1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/>
              <a:t>В случае если хотя бы </a:t>
            </a:r>
            <a:r>
              <a:rPr lang="ru-RU" sz="2400" dirty="0">
                <a:solidFill>
                  <a:srgbClr val="FF0000"/>
                </a:solidFill>
              </a:rPr>
              <a:t>один </a:t>
            </a:r>
            <a:r>
              <a:rPr lang="ru-RU" sz="2400" dirty="0" smtClean="0">
                <a:solidFill>
                  <a:srgbClr val="FF0000"/>
                </a:solidFill>
              </a:rPr>
              <a:t>частный</a:t>
            </a:r>
            <a:r>
              <a:rPr lang="ru-RU" sz="2400" dirty="0" smtClean="0"/>
              <a:t> </a:t>
            </a:r>
            <a:r>
              <a:rPr lang="ru-RU" sz="2400" dirty="0"/>
              <a:t>показатель критерия "частичной доступности" </a:t>
            </a:r>
            <a:r>
              <a:rPr lang="ru-RU" sz="2400" dirty="0" smtClean="0">
                <a:solidFill>
                  <a:srgbClr val="FF0000"/>
                </a:solidFill>
              </a:rPr>
              <a:t>НЕ ВЫПОЛНЕН</a:t>
            </a:r>
            <a:r>
              <a:rPr lang="ru-RU" sz="2400" dirty="0" smtClean="0"/>
              <a:t>, </a:t>
            </a:r>
            <a:r>
              <a:rPr lang="ru-RU" sz="2400" dirty="0"/>
              <a:t>агрегированному показателю доступности рекомендуется присвоить значение </a:t>
            </a:r>
            <a:r>
              <a:rPr lang="ru-RU" sz="2400" dirty="0" smtClean="0">
                <a:solidFill>
                  <a:srgbClr val="FF0000"/>
                </a:solidFill>
              </a:rPr>
              <a:t>«НЕДОСТУПЕН»</a:t>
            </a:r>
            <a:endParaRPr lang="ru-RU" sz="2400" dirty="0"/>
          </a:p>
          <a:p>
            <a:pPr marL="0" indent="0" algn="ctr">
              <a:buNone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0238645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0" y="-9236"/>
            <a:ext cx="9144000" cy="13500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Приказ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Минпромторга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России от 23.12.2020 N 4608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Об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утверждении рекомендаций по оценке доступности для инвалидов объектов и услуг торговли, общественного питания и бытового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обслуживания</a:t>
            </a:r>
          </a:p>
          <a:p>
            <a:pPr algn="ctr"/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36512" y="1340768"/>
            <a:ext cx="9144000" cy="55172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sz="2400" dirty="0" smtClean="0"/>
          </a:p>
          <a:p>
            <a:pPr marL="0" indent="0" algn="just">
              <a:buNone/>
            </a:pPr>
            <a:endParaRPr lang="ru-RU" sz="2400" dirty="0" smtClean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33525" y="19351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692275" y="20923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320200"/>
              </p:ext>
            </p:extLst>
          </p:nvPr>
        </p:nvGraphicFramePr>
        <p:xfrm>
          <a:off x="179512" y="1556788"/>
          <a:ext cx="8784975" cy="49685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048"/>
                <a:gridCol w="8352927"/>
              </a:tblGrid>
              <a:tr h="689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6.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Частные показатели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характеризующие доступность для инвалидов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услуг, предоставляемых объектом потребительского рынка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254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6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Объекты розничной торговли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952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6.1.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Наличие услуги по доставке товаров на дом с приемом заказов по телефону и (или) в Интернете или возможность получения услуги у входа на объект с использованием кнопки вызова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254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Объекты общественного питания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952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6.2.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Наличие услуги по доставке готовых блюд на дом с приемом заказов по телефону и (или) в Интернете или возможность получения услуги у входа на объект с использованием кнопки вызова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254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Объекты бытового обслуживания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6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6.3.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Наличие услуги по оказанию бытовых услуг на дому с приемом заказов по телефону и (или) в Интернете или возможность получения услуги у входа на объект с использованием кнопки вызова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8315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0" y="-9236"/>
            <a:ext cx="9144000" cy="13500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Приказ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Минпромторга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России от 23.12.2020 N 4608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Об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утверждении рекомендаций по оценке доступности для инвалидов объектов и услуг торговли, общественного питания и бытового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обслуживания</a:t>
            </a:r>
          </a:p>
          <a:p>
            <a:pPr algn="ctr"/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36512" y="1340768"/>
            <a:ext cx="9144000" cy="55172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Важно</a:t>
            </a:r>
            <a:r>
              <a:rPr lang="en-US" sz="2400" b="1" dirty="0" smtClean="0">
                <a:solidFill>
                  <a:schemeClr val="tx1"/>
                </a:solidFill>
              </a:rPr>
              <a:t>: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        </a:t>
            </a:r>
            <a:r>
              <a:rPr lang="ru-RU" sz="2400" b="1" dirty="0" smtClean="0">
                <a:solidFill>
                  <a:schemeClr val="tx1"/>
                </a:solidFill>
              </a:rPr>
              <a:t>Доступность для инвалидов объектов торговли, общественного питания и услуг зависит</a:t>
            </a:r>
            <a:r>
              <a:rPr lang="en-US" sz="2400" b="1" dirty="0" smtClean="0">
                <a:solidFill>
                  <a:schemeClr val="tx1"/>
                </a:solidFill>
              </a:rPr>
              <a:t>: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>
                <a:solidFill>
                  <a:schemeClr val="tx1"/>
                </a:solidFill>
              </a:rPr>
              <a:t>О</a:t>
            </a:r>
            <a:r>
              <a:rPr lang="ru-RU" sz="2400" b="1" dirty="0" smtClean="0">
                <a:solidFill>
                  <a:schemeClr val="tx1"/>
                </a:solidFill>
              </a:rPr>
              <a:t>т типа </a:t>
            </a:r>
            <a:r>
              <a:rPr lang="ru-RU" sz="2400" dirty="0" smtClean="0">
                <a:solidFill>
                  <a:schemeClr val="tx1"/>
                </a:solidFill>
              </a:rPr>
              <a:t>(Гипермаркет, супермаркет, прочие магазины, торговый павильон ), 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</a:rPr>
              <a:t>Размера</a:t>
            </a:r>
            <a:r>
              <a:rPr lang="ru-RU" sz="2400" dirty="0" smtClean="0">
                <a:solidFill>
                  <a:schemeClr val="tx1"/>
                </a:solidFill>
              </a:rPr>
              <a:t> (площадь объекта от 3000 до 50 </a:t>
            </a:r>
            <a:r>
              <a:rPr lang="ru-RU" sz="2400" dirty="0" err="1" smtClean="0">
                <a:solidFill>
                  <a:schemeClr val="tx1"/>
                </a:solidFill>
              </a:rPr>
              <a:t>кв.м</a:t>
            </a:r>
            <a:r>
              <a:rPr lang="ru-RU" sz="2400" dirty="0" smtClean="0">
                <a:solidFill>
                  <a:schemeClr val="tx1"/>
                </a:solidFill>
              </a:rPr>
              <a:t>.), 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</a:rPr>
              <a:t>условий размещения </a:t>
            </a:r>
            <a:r>
              <a:rPr lang="ru-RU" sz="2400" dirty="0" smtClean="0">
                <a:solidFill>
                  <a:schemeClr val="tx1"/>
                </a:solidFill>
              </a:rPr>
              <a:t>(отдельно стоящее здание, встроенное, в помещении жилого дома и </a:t>
            </a:r>
            <a:r>
              <a:rPr lang="ru-RU" sz="2400" dirty="0" err="1" smtClean="0">
                <a:solidFill>
                  <a:schemeClr val="tx1"/>
                </a:solidFill>
              </a:rPr>
              <a:t>т.д</a:t>
            </a:r>
            <a:r>
              <a:rPr lang="ru-RU" sz="2400" dirty="0" smtClean="0">
                <a:solidFill>
                  <a:schemeClr val="tx1"/>
                </a:solidFill>
              </a:rPr>
              <a:t>), 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</a:rPr>
              <a:t>периода ввода в эксплуатацию</a:t>
            </a:r>
            <a:r>
              <a:rPr lang="ru-RU" sz="2400" dirty="0" smtClean="0">
                <a:solidFill>
                  <a:schemeClr val="tx1"/>
                </a:solidFill>
              </a:rPr>
              <a:t>, в том числе после реконструкции и капитального ремонта (</a:t>
            </a:r>
            <a:r>
              <a:rPr lang="ru-RU" sz="2400" b="1" dirty="0" smtClean="0">
                <a:solidFill>
                  <a:schemeClr val="tx1"/>
                </a:solidFill>
              </a:rPr>
              <a:t>до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01.07.2016</a:t>
            </a:r>
            <a:r>
              <a:rPr lang="ru-RU" sz="2400" dirty="0" smtClean="0">
                <a:solidFill>
                  <a:schemeClr val="tx1"/>
                </a:solidFill>
              </a:rPr>
              <a:t> или </a:t>
            </a:r>
            <a:r>
              <a:rPr lang="ru-RU" sz="2400" b="1" dirty="0" smtClean="0">
                <a:solidFill>
                  <a:schemeClr val="tx1"/>
                </a:solidFill>
              </a:rPr>
              <a:t>после 01.07.2016</a:t>
            </a:r>
            <a:r>
              <a:rPr lang="ru-RU" sz="2400" dirty="0" smtClean="0">
                <a:solidFill>
                  <a:schemeClr val="tx1"/>
                </a:solidFill>
              </a:rPr>
              <a:t>),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</a:rPr>
              <a:t> характера населенного пункта</a:t>
            </a:r>
            <a:r>
              <a:rPr lang="ru-RU" sz="2400" dirty="0" smtClean="0">
                <a:solidFill>
                  <a:schemeClr val="tx1"/>
                </a:solidFill>
              </a:rPr>
              <a:t>, в котором расположен объект, его отношения к объектам культурного наследия (город, село…)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33525" y="19351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692275" y="20923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833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3368" y="0"/>
            <a:ext cx="9144000" cy="6926506"/>
          </a:xfrm>
          <a:solidFill>
            <a:schemeClr val="accent3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en-US" sz="1000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ПЕРЕЧЕНЬ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РЕКОМЕНДАЦИЙ ПО ОБЕСПЕЧЕНИЮ ДОСТУПНОСТИ ДЛЯ ИНВАЛИДОВ ОБЪЕКТОВ И УСЛУГ ТОРГОВЛИ В ЗАВИСИМОСТИ ОТ ИХ ТИПА, РАЗМЕРА, УСЛОВИЙ РАЗМЕЩЕНИЯ, ПЕРИОДА ВВОДА В ЭКСПЛУАТАЦИЮ, В ТОМ ЧИСЛЕ ПОСЛЕ РЕКОНСТРУКЦИИ И КАПИТАЛЬНОГО РЕМОНТА, ХАРАКТЕРА НАСЕЛЕННОГО ПУНКТА, В КОТОРОМ РАСПОЛОЖЕН ОБЪЕКТ, ЕГО ОТНОШЕНИЯ К ОБЪЕКТАМ КУЛЬТУРНОГО НАСЛЕДИЯ </a:t>
            </a:r>
            <a:endParaRPr lang="ru-RU" sz="1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33525" y="19351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692275" y="20923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00831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786063" y="1549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143919"/>
              </p:ext>
            </p:extLst>
          </p:nvPr>
        </p:nvGraphicFramePr>
        <p:xfrm>
          <a:off x="35497" y="1484783"/>
          <a:ext cx="9108502" cy="54240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1532"/>
                <a:gridCol w="2320545"/>
                <a:gridCol w="579426"/>
                <a:gridCol w="451043"/>
                <a:gridCol w="451043"/>
                <a:gridCol w="415255"/>
                <a:gridCol w="418663"/>
                <a:gridCol w="485694"/>
                <a:gridCol w="432299"/>
                <a:gridCol w="485694"/>
                <a:gridCol w="483422"/>
                <a:gridCol w="481721"/>
                <a:gridCol w="483422"/>
                <a:gridCol w="483422"/>
                <a:gridCol w="645321"/>
              </a:tblGrid>
              <a:tr h="244215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Площадь торгового </a:t>
                      </a:r>
                      <a:r>
                        <a:rPr lang="ru-RU" sz="9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объекта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объекта для инвалидов 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Наличие парковки для инвалидов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входа на объект, возможность передвижения в залах обслуживания, возможность получения услуги (покупки и оплаты товара) для </a:t>
                      </a:r>
                      <a:r>
                        <a:rPr lang="ru-RU" sz="9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инвалидов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входа на объект, возможность передвижения в залах обслуживания, возможность получения услуги (покупки и оплаты товара) или наличие на объекте персонала, в должностные обязанности/инструкции которого входит сопровождение и оказание помощи при получении услуги для инвалидов 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Доступность услуги объекта (наличие кнопки вызова персонала и/или наличие услуги по доставке товаров на дом)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36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 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У 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У</a:t>
                      </a:r>
                      <a:endParaRPr lang="ru-RU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7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345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Крупный торговый объект (гипермаркет, универмаг и др.)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от 3000 - в городах,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от 650 - в сельской местности</a:t>
                      </a:r>
                      <a:endParaRPr lang="ru-RU" sz="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0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0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99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itchFamily="34" charset="0"/>
                          <a:cs typeface="Arial" pitchFamily="34" charset="0"/>
                        </a:rPr>
                        <a:t>1.1.</a:t>
                      </a:r>
                      <a:endParaRPr lang="ru-RU" sz="10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797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объект, построенный, реконструированный или введенный после капитального ремонта после 1 июля 2016 г.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0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* 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*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*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*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*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*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21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itchFamily="34" charset="0"/>
                          <a:cs typeface="Arial" pitchFamily="34" charset="0"/>
                        </a:rPr>
                        <a:t>1.2.</a:t>
                      </a:r>
                      <a:endParaRPr lang="ru-RU" sz="10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797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itchFamily="34" charset="0"/>
                          <a:cs typeface="Arial" pitchFamily="34" charset="0"/>
                        </a:rPr>
                        <a:t>объект, построенный, реконструированный или введенный после капитального ремонта до 1 июля 2016 г.</a:t>
                      </a:r>
                      <a:endParaRPr lang="ru-RU" sz="10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0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*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*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*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*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*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283" marR="33283" marT="54757" marB="547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2002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36512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33525" y="19351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692275" y="20923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648109"/>
              </p:ext>
            </p:extLst>
          </p:nvPr>
        </p:nvGraphicFramePr>
        <p:xfrm>
          <a:off x="0" y="0"/>
          <a:ext cx="9108504" cy="132780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3344"/>
                <a:gridCol w="2168496"/>
                <a:gridCol w="360040"/>
                <a:gridCol w="342028"/>
                <a:gridCol w="383499"/>
                <a:gridCol w="459766"/>
                <a:gridCol w="536575"/>
                <a:gridCol w="536575"/>
                <a:gridCol w="383499"/>
                <a:gridCol w="459766"/>
                <a:gridCol w="459766"/>
                <a:gridCol w="542982"/>
                <a:gridCol w="432048"/>
                <a:gridCol w="576064"/>
                <a:gridCol w="504056"/>
              </a:tblGrid>
              <a:tr h="10020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Формат объекта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Классификационный признак объекта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Площадь торгового объекта </a:t>
                      </a:r>
                      <a:r>
                        <a:rPr lang="ru-RU" sz="800" u="none" strike="noStrike" dirty="0">
                          <a:effectLst/>
                          <a:hlinkClick r:id="rId2"/>
                        </a:rPr>
                        <a:t>&lt;1&gt; 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Доступность объекта для инвалидов </a:t>
                      </a:r>
                      <a:r>
                        <a:rPr lang="ru-RU" sz="800" u="none" strike="noStrike" dirty="0">
                          <a:effectLst/>
                          <a:hlinkClick r:id="rId3"/>
                        </a:rPr>
                        <a:t>&lt;2&gt; 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Наличие парковки для инвалидов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Доступность входа на объект, возможность передвижения в залах обслуживания, возможность получения услуги (покупки и оплаты товара) для инвалидов </a:t>
                      </a:r>
                      <a:r>
                        <a:rPr lang="ru-RU" sz="800" u="none" strike="noStrike" dirty="0">
                          <a:effectLst/>
                          <a:hlinkClick r:id="rId3"/>
                        </a:rPr>
                        <a:t>&lt;2&gt; 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Доступность входа на объект, возможность передвижения в залах обслуживания, возможность получения услуги (покупки и оплаты товара) или наличие на объекте персонала, в должностные обязанности/инструкции которого входит сопровождение и оказание помощи при получении услуги для инвалидов </a:t>
                      </a:r>
                      <a:r>
                        <a:rPr lang="ru-RU" sz="800" u="none" strike="noStrike" dirty="0">
                          <a:effectLst/>
                          <a:hlinkClick r:id="rId3"/>
                        </a:rPr>
                        <a:t>&lt;2&gt; 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Доступность услуги объекта (наличие кнопки вызова персонала и/или наличие услуги по доставке товаров на дом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30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Г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У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Г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У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4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 dirty="0">
                          <a:effectLst/>
                        </a:rPr>
                        <a:t>3.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Прочие магазины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от 50 до 400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3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 городе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33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объект, построенный, реконструированный или введенный после капитального ремонта после 1 июля 2016 г.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3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3.2.1.1.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отдельно стоящее здание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*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*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3.2.1.2.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объект, расположенный во встроенном, встроенно-пристроенном помещении жилого здания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644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3.2.1.2.1.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 здании, относящемся к объектам культурного наследия (согласно Единому государственному реестру объектов культурного наследия (памятников истории и культуры) народов Российской Федерации)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*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3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3.2.1.2.2.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797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 прочих зданиях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33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3.2.1.2.2.1.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объект, все торговые залы которого размещены в подвальных и цокольных этажах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*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*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3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3.2.1.2.2.2.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прочие объекты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*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298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3.2.1.3.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объект, расположенный на территории общественного пространства (торгового центра, торгово-развлекательного центра, офисного центра, офисно-торгового центра, аэропорта, вокзала, спортивного комплекса и др.)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644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3.2.1.3.1.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797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 здании, относящемся к объектам культурного наследия (согласно Единому государственному реестру объектов культурного наследия (памятников истории и культуры) народов Российской Федерации)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3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3.2.1.3.1.1.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имеющий собственный вход с улицы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99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3.2.1.3.1.2.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без собственного входа с улицы, в составе общественного здания, территория, вход и пути движения внутри которого доступны для инвалидов данной группы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3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3.2.1.3.2.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 прочих зданиях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3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3.2.1.3.2.1.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имеющий собственный вход с улицы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33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3.2.1.3.2.1.1.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объект, все торговые залы которого размещены в подвальных и цокольных этажах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3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3.2.1.3.2.1.2.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прочие объекты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99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3.2.1.3.2.2.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без собственного входа с улицы, в составе общественного здания, территория, вход и пути движения внутри которого доступны для инвалидов данной группы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33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797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объект, построенный, реконструированный или введенный после капитального ремонта до 1 июля 2016 г.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3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3.2.2.1.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отдельно стоящее здание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33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3.2.2.2.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объект, расположенный во встроенном, встроенно-пристроенном помещении жилого здания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*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*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298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3.2.2.3.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объект, расположенный на территории общественного пространства (торгового центра, торгово-развлекательного центра, офисного центра, офисно-торгового центра, аэропорта, вокзала, спортивного комплекса и др.)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3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3.2.2.3.1.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имеющий собственный вход с улицы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*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*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99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" algn="l"/>
                        </a:tabLst>
                      </a:pPr>
                      <a:r>
                        <a:rPr lang="ru-RU" sz="800">
                          <a:effectLst/>
                        </a:rPr>
                        <a:t>3.2.2.3.2.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без собственного входа с улицы, в составе общественного здания, территория, вход и пути движения внутри которого доступны для инвалидов данной группы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*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217" marR="12217" marT="20100" marB="201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00831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9754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0" y="-9236"/>
            <a:ext cx="9144000" cy="13500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План семинаров по вопросам доступной среды для инвалидов и других маломобильных групп населения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ФЕДЕРАЛЬНЫЙ 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РЕСУРСНЫЙ (ИНФОРМАЦИОННО-МЕТОДИЧЕСКИЙ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ЦЕНТР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 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ФОРМИРОВАНИЮ ДОСТУПНОЙ СРЕДЫ ДЛЯ 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ИНВАЛИДОВ И 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ДРУГИХ МАЛОМОБИЛЬНЫХ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ГРУПП 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НАСЕЛЕНИЯ</a:t>
            </a:r>
            <a:endParaRPr lang="en-US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en-US" sz="1800" b="1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en-US" sz="18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Участие в семинарах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бесплатно</a:t>
            </a:r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регистрация по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QR-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коду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140968"/>
            <a:ext cx="3312368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2552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0" y="-9236"/>
            <a:ext cx="9144000" cy="171004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ru-RU" sz="2400" b="1" dirty="0"/>
              <a:t>Федеральный ресурсный (информационно-методический) центр по формированию доступной среды для инвалидов </a:t>
            </a:r>
            <a:br>
              <a:rPr lang="ru-RU" sz="2400" b="1" dirty="0"/>
            </a:br>
            <a:r>
              <a:rPr lang="ru-RU" sz="2400" b="1" dirty="0"/>
              <a:t>и других маломобильных групп населения</a:t>
            </a:r>
            <a:br>
              <a:rPr lang="ru-RU" sz="2400" b="1" dirty="0"/>
            </a:br>
            <a:r>
              <a:rPr lang="ru-RU" sz="2400" b="1" dirty="0"/>
              <a:t>(ФРЦ ДС)</a:t>
            </a:r>
            <a:endParaRPr lang="ru-RU" sz="2400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678157"/>
            <a:ext cx="9144000" cy="515719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r">
              <a:buNone/>
            </a:pPr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indent="0" algn="r">
              <a:buNone/>
            </a:pPr>
            <a:endParaRPr lang="en-U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Официальный 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сайт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frcds.ru</a:t>
            </a:r>
            <a:br>
              <a:rPr lang="ru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✉ E-</a:t>
            </a:r>
            <a:r>
              <a:rPr lang="ru-RU" sz="24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mail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info@frcds.ru</a:t>
            </a:r>
          </a:p>
          <a:p>
            <a:pPr marL="0" indent="0">
              <a:buNone/>
            </a:pPr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Тел/факс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8 (812) 542-83-75</a:t>
            </a:r>
          </a:p>
        </p:txBody>
      </p:sp>
      <p:pic>
        <p:nvPicPr>
          <p:cNvPr id="7" name="Рисунок 1">
            <a:extLst>
              <a:ext uri="{FF2B5EF4-FFF2-40B4-BE49-F238E27FC236}">
                <a16:creationId xmlns="" xmlns:a16="http://schemas.microsoft.com/office/drawing/2014/main" id="{46ED7FB0-0292-8883-C7BF-B7AE52C9FF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5" t="4445" r="4859" b="7128"/>
          <a:stretch/>
        </p:blipFill>
        <p:spPr bwMode="auto">
          <a:xfrm>
            <a:off x="5076056" y="2132856"/>
            <a:ext cx="3600400" cy="3110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3705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2E4BCAF-EF68-4049-BA58-92E40C020E20}"/>
              </a:ext>
            </a:extLst>
          </p:cNvPr>
          <p:cNvSpPr txBox="1">
            <a:spLocks/>
          </p:cNvSpPr>
          <p:nvPr/>
        </p:nvSpPr>
        <p:spPr>
          <a:xfrm>
            <a:off x="0" y="6237312"/>
            <a:ext cx="9144000" cy="7019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spcBef>
                <a:spcPct val="20000"/>
              </a:spcBef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Администрация муниципального образования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г.Саяногорск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9878" y="0"/>
            <a:ext cx="9144000" cy="62373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r">
              <a:buNone/>
            </a:pPr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ru-RU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6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СПАСИБО </a:t>
            </a:r>
          </a:p>
          <a:p>
            <a:pPr marL="0" indent="0" algn="ctr">
              <a:buNone/>
            </a:pPr>
            <a:r>
              <a:rPr lang="ru-RU" sz="6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ЗА ВНИМАНИЕ</a:t>
            </a:r>
          </a:p>
          <a:p>
            <a:pPr marL="0" indent="0" algn="ctr">
              <a:buNone/>
            </a:pPr>
            <a:endParaRPr lang="en-US" sz="4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Официальный сайт: </a:t>
            </a: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http</a:t>
            </a:r>
            <a:r>
              <a:rPr lang="en-US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://sayan-adm.ru/</a:t>
            </a: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just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✉ </a:t>
            </a:r>
            <a:r>
              <a:rPr lang="ru-RU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E-</a:t>
            </a:r>
            <a:r>
              <a:rPr lang="ru-RU" sz="28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mail</a:t>
            </a:r>
            <a:r>
              <a:rPr lang="ru-RU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  <a:hlinkClick r:id="rId3"/>
              </a:rPr>
              <a:t>MillerEA@r-19.ru</a:t>
            </a:r>
            <a:endParaRPr lang="ru-RU" sz="2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Телефон: </a:t>
            </a: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2-16-47, 6-87-51 </a:t>
            </a:r>
            <a:endParaRPr lang="ru-RU" sz="28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n-US" sz="28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579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1420</TotalTime>
  <Words>2980</Words>
  <Application>Microsoft Office PowerPoint</Application>
  <PresentationFormat>Экран (4:3)</PresentationFormat>
  <Paragraphs>904</Paragraphs>
  <Slides>30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Доступная среда Обеспечение условий доступности для инвалидов объектов торговли и услуг</vt:lpstr>
      <vt:lpstr> Нормативные правовые документы  в сфере формирования доступной среды  </vt:lpstr>
      <vt:lpstr>  Федеральный закон от 24.11.1995 №181-ФЗ  «О социальной защите инвалидов в Российской Федерации»  </vt:lpstr>
      <vt:lpstr>  Федеральный закон от 24.11.1995 №181-ФЗ  «О социальной защите инвалидов в Российской Федерации»  </vt:lpstr>
      <vt:lpstr>Общественное объединение инвалидов на территории муниципального образования г.Саяногорск</vt:lpstr>
      <vt:lpstr>Основные барьеры и препятствие связанные  с инвалидностью</vt:lpstr>
      <vt:lpstr>Основные пути преодоления барьеров</vt:lpstr>
      <vt:lpstr> Кодекс Российской Федерации  об административных правонарушениях  от 30.12.2001 №195-ФЗ  </vt:lpstr>
      <vt:lpstr>  Федеральный закон от 24.11.1995 №181-ФЗ  «О социальной защите инвалидов в Российской Федерации»  </vt:lpstr>
      <vt:lpstr> Кодекс Российской Федерации  об административных правонарушениях  от 30.12.2001 №195-ФЗ  </vt:lpstr>
      <vt:lpstr>ГОСТ Р 52131-2019.  Национальный стандарт Российской Федерации. Средства отображения информации знаковые для инвалидов. Технические требования </vt:lpstr>
      <vt:lpstr>СП 59.13330.2020. Свод правил. Доступность зданий и сооружений для маломобильных групп населения. СНиП 35-01-2001 (утв. и введен в действие Приказом Минстроя России от 30.12.2020 №904/пр)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Доступная среда сферы потребительского рынка</dc:title>
  <dc:creator>Миллер Елена Александровна</dc:creator>
  <cp:lastModifiedBy>Миллер Елена Александровна</cp:lastModifiedBy>
  <cp:revision>62</cp:revision>
  <dcterms:created xsi:type="dcterms:W3CDTF">2024-02-08T01:07:25Z</dcterms:created>
  <dcterms:modified xsi:type="dcterms:W3CDTF">2024-02-15T02:16:02Z</dcterms:modified>
</cp:coreProperties>
</file>